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  <p:sldMasterId id="2147483928" r:id="rId2"/>
  </p:sldMasterIdLst>
  <p:notesMasterIdLst>
    <p:notesMasterId r:id="rId6"/>
  </p:notesMasterIdLst>
  <p:handoutMasterIdLst>
    <p:handoutMasterId r:id="rId7"/>
  </p:handoutMasterIdLst>
  <p:sldIdLst>
    <p:sldId id="396" r:id="rId3"/>
    <p:sldId id="397" r:id="rId4"/>
    <p:sldId id="395" r:id="rId5"/>
  </p:sldIdLst>
  <p:sldSz cx="9144000" cy="6858000" type="screen4x3"/>
  <p:notesSz cx="6797675" cy="9926638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ерновая Валентина" initials="ТВВ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547"/>
    <a:srgbClr val="00E266"/>
    <a:srgbClr val="36A859"/>
    <a:srgbClr val="4D4E51"/>
    <a:srgbClr val="FEFDF0"/>
    <a:srgbClr val="FEFBF0"/>
    <a:srgbClr val="FCF4D8"/>
    <a:srgbClr val="FAEDBE"/>
    <a:srgbClr val="3B3C3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0586" autoAdjust="0"/>
  </p:normalViewPr>
  <p:slideViewPr>
    <p:cSldViewPr snapToGrid="0">
      <p:cViewPr>
        <p:scale>
          <a:sx n="100" d="100"/>
          <a:sy n="100" d="100"/>
        </p:scale>
        <p:origin x="-190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4B78F-8D76-4B10-8D7D-FBEBD5AD4C65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ООО "ЦКП" - член группы "SPG"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9115A-40C4-4638-A2DE-12A39BA8E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72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1F16E-94DA-426F-819D-5A5D40605F5B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2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ООО "ЦКП" - член группы "SPG"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92C65-ED8B-4ECD-9BD0-E2A588140B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106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541C6-722E-4792-B677-67B0C3AEBA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6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541C6-722E-4792-B677-67B0C3AEBA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61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901AD-9C52-4D28-A2BD-09438B108B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9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1472558"/>
            <a:ext cx="115986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420044" y="1472558"/>
            <a:ext cx="252000" cy="4176464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>
            <a:spLocks noGrp="1"/>
          </p:cNvSpPr>
          <p:nvPr>
            <p:ph type="ctrTitle"/>
          </p:nvPr>
        </p:nvSpPr>
        <p:spPr>
          <a:xfrm>
            <a:off x="1187624" y="2768702"/>
            <a:ext cx="7041976" cy="1862063"/>
          </a:xfrm>
        </p:spPr>
        <p:txBody>
          <a:bodyPr anchor="b"/>
          <a:lstStyle>
            <a:lvl1pPr>
              <a:defRPr sz="2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1" name="Subtitle 2"/>
          <p:cNvSpPr>
            <a:spLocks noGrp="1"/>
          </p:cNvSpPr>
          <p:nvPr>
            <p:ph type="subTitle" idx="1"/>
          </p:nvPr>
        </p:nvSpPr>
        <p:spPr>
          <a:xfrm>
            <a:off x="1187624" y="4703790"/>
            <a:ext cx="7037824" cy="80121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8460432" y="1472558"/>
            <a:ext cx="252000" cy="4176464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187624" y="5913304"/>
            <a:ext cx="6840000" cy="239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395536" y="824486"/>
            <a:ext cx="251992" cy="252000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460432" y="824486"/>
            <a:ext cx="251992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1187624" y="824486"/>
            <a:ext cx="6840000" cy="239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395536" y="5913304"/>
            <a:ext cx="251992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8460432" y="5913304"/>
            <a:ext cx="251992" cy="252000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1472558"/>
            <a:ext cx="278268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31800" y="77788"/>
            <a:ext cx="8280400" cy="1550987"/>
          </a:xfrm>
        </p:spPr>
        <p:txBody>
          <a:bodyPr anchor="ctr"/>
          <a:lstStyle>
            <a:lvl1pPr>
              <a:defRPr sz="3600" b="0"/>
            </a:lvl1pPr>
          </a:lstStyle>
          <a:p>
            <a:r>
              <a:rPr lang="en-GB" altLang="zh-CN" dirty="0" smtClean="0"/>
              <a:t>Title</a:t>
            </a:r>
            <a:endParaRPr lang="en-GB" altLang="zh-CN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31800" y="1773238"/>
            <a:ext cx="8280400" cy="1079690"/>
          </a:xfrm>
        </p:spPr>
        <p:txBody>
          <a:bodyPr tIns="45720" rIns="54000" bIns="45720"/>
          <a:lstStyle>
            <a:lvl1pPr marL="0" indent="0">
              <a:buFont typeface="Arial" charset="0"/>
              <a:buNone/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en-GB" altLang="zh-CN" dirty="0" smtClean="0"/>
              <a:t>Sub-title</a:t>
            </a:r>
            <a:endParaRPr lang="en-GB" altLang="zh-CN" dirty="0"/>
          </a:p>
        </p:txBody>
      </p:sp>
      <p:pic>
        <p:nvPicPr>
          <p:cNvPr id="8" name="Picture 5" descr="Logo SE A4 Blan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9620" y="5257800"/>
            <a:ext cx="2576512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 descr="C:\Users\Tsypkina Olga\Documents\Elektroschit-logo-white-big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8779" y="6232521"/>
            <a:ext cx="2312302" cy="418755"/>
          </a:xfrm>
          <a:prstGeom prst="rect">
            <a:avLst/>
          </a:prstGeo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1316038" indent="-233363">
              <a:tabLst/>
              <a:defRPr sz="1400">
                <a:solidFill>
                  <a:schemeClr val="tx1"/>
                </a:solidFill>
              </a:defRPr>
            </a:lvl4pPr>
            <a:lvl5pPr marL="1543050" indent="-1682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8003232" cy="77809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651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31750">
            <a:solidFill>
              <a:srgbClr val="00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vmlDrawing" Target="../drawings/vmlDrawing3.v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11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08760"/>
            <a:ext cx="8280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" bIns="1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dirty="0" smtClean="0"/>
              <a:t>First level</a:t>
            </a:r>
          </a:p>
          <a:p>
            <a:pPr lvl="1"/>
            <a:r>
              <a:rPr lang="en-GB" altLang="zh-CN" dirty="0" smtClean="0"/>
              <a:t>Second level</a:t>
            </a:r>
          </a:p>
          <a:p>
            <a:pPr lvl="2"/>
            <a:r>
              <a:rPr lang="en-GB" altLang="zh-CN" dirty="0" smtClean="0"/>
              <a:t>Third level</a:t>
            </a:r>
          </a:p>
          <a:p>
            <a:pPr marL="1316038" lvl="3" indent="-233363" algn="l" defTabSz="914400" rtl="0" eaLnBrk="1" fontAlgn="base" latinLnBrk="0" hangingPunct="1">
              <a:spcBef>
                <a:spcPts val="384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tabLst/>
            </a:pPr>
            <a:r>
              <a:rPr lang="en-GB" altLang="zh-CN" dirty="0" smtClean="0"/>
              <a:t>Fourth level</a:t>
            </a:r>
          </a:p>
          <a:p>
            <a:pPr marL="1543050" lvl="4" indent="-168275" algn="l" defTabSz="914400" rtl="0" eaLnBrk="1" fontAlgn="base" latinLnBrk="0" hangingPunct="1">
              <a:spcBef>
                <a:spcPts val="384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</a:pPr>
            <a:r>
              <a:rPr lang="en-GB" altLang="zh-CN" dirty="0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62001"/>
            <a:ext cx="8280400" cy="83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00" rIns="0" bIns="1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dirty="0" smtClean="0"/>
              <a:t>Title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458200" y="6546057"/>
            <a:ext cx="273539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defTabSz="661988" eaLnBrk="0" fontAlgn="base" hangingPunct="0">
              <a:spcBef>
                <a:spcPct val="0"/>
              </a:spcBef>
              <a:spcAft>
                <a:spcPct val="0"/>
              </a:spcAft>
            </a:pPr>
            <a:fld id="{A66829B3-FE6D-4E54-BCAA-DE40FABA4A4E}" type="slidenum">
              <a:rPr lang="fr-FR" sz="800">
                <a:solidFill>
                  <a:srgbClr val="000000"/>
                </a:solidFill>
                <a:cs typeface="Arial" charset="0"/>
              </a:rPr>
              <a:pPr algn="r" defTabSz="661988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Simple"/>
          <p:cNvSpPr/>
          <p:nvPr/>
        </p:nvSpPr>
        <p:spPr>
          <a:xfrm>
            <a:off x="431800" y="6699600"/>
            <a:ext cx="6444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r>
              <a:rPr lang="ru-RU" sz="700" smtClean="0">
                <a:solidFill>
                  <a:srgbClr val="808080"/>
                </a:solidFill>
              </a:rPr>
              <a:t>Блок-схема ФМ ОСК.</a:t>
            </a:r>
            <a:r>
              <a:rPr lang="en-US" sz="700" smtClean="0">
                <a:solidFill>
                  <a:srgbClr val="808080"/>
                </a:solidFill>
              </a:rPr>
              <a:t>pptx</a:t>
            </a:r>
            <a:endParaRPr lang="ru-RU" sz="700" dirty="0">
              <a:solidFill>
                <a:srgbClr val="80808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384"/>
        </a:spcBef>
        <a:spcAft>
          <a:spcPct val="0"/>
        </a:spcAft>
        <a:buClr>
          <a:schemeClr val="accent1"/>
        </a:buClr>
        <a:buFont typeface="Arial" pitchFamily="34" charset="0"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569913" indent="-225425" algn="l" rtl="0" eaLnBrk="1" fontAlgn="base" hangingPunct="1">
        <a:spcBef>
          <a:spcPts val="384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914400" indent="-227013" algn="l" rtl="0" eaLnBrk="1" fontAlgn="base" hangingPunct="1">
        <a:spcBef>
          <a:spcPts val="384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751013" indent="-228600" algn="l" rtl="0" eaLnBrk="1" fontAlgn="base" hangingPunct="1">
        <a:spcBef>
          <a:spcPts val="384"/>
        </a:spcBef>
        <a:spcAft>
          <a:spcPct val="0"/>
        </a:spcAft>
        <a:buChar char="–"/>
        <a:defRPr lang="en-GB" altLang="zh-CN" sz="1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159000" indent="-228600" algn="l" rtl="0" eaLnBrk="1" fontAlgn="base" hangingPunct="1">
        <a:spcBef>
          <a:spcPts val="384"/>
        </a:spcBef>
        <a:spcAft>
          <a:spcPct val="0"/>
        </a:spcAft>
        <a:buChar char="»"/>
        <a:defRPr lang="en-GB" altLang="zh-CN" sz="14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61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73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30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87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tmp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06981" y="3599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Функциональная карта </a:t>
            </a:r>
            <a:r>
              <a:rPr lang="ru-RU" sz="2200" dirty="0" smtClean="0"/>
              <a:t>промышленного кластера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«Композитный кластер Санкт-Петербурга»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6981" y="1047256"/>
            <a:ext cx="3371557" cy="3736179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1.ООО «СК»                                                    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  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70 млн. руб.                                      </a:t>
            </a: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2.ЗАО «НТЦ Прикладных 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нанотехнологий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»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10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млн. руб.</a:t>
            </a:r>
          </a:p>
          <a:p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3.ООО «Завод по переработке пластмасс </a:t>
            </a:r>
            <a:b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</a:b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им. Комсомольской правды»                   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  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200 млн. руб.</a:t>
            </a: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4.ООО «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Компласт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»			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5.ООО «Основа»                                             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   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7 млн. руб.</a:t>
            </a: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6.ОАО «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Средне-Невский судостроительный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завод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» 4 484 млн. руб.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7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. ФГУП «Крыловский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государственный научный </a:t>
            </a:r>
            <a:endParaRPr lang="ru-RU" sz="900" b="1" dirty="0" smtClean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центр»  		                        9 814 млн. руб.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8.ИК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Технологии »                                  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          10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млн.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руб.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9.ООО «Ай Пи Групп»	                           138 млн. руб.</a:t>
            </a:r>
          </a:p>
          <a:p>
            <a:pPr>
              <a:lnSpc>
                <a:spcPct val="150000"/>
              </a:lnSpc>
            </a:pP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10.ООО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«СМКБ»                                           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    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40 млн. руб.</a:t>
            </a: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11.ООО «КЗКМ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»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                                                            3,2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млн.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руб.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12.ООО «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Вириал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»                                                  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1 152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млн. руб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.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13.ООО «Фронтон+»                                 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      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35  млн. руб.</a:t>
            </a: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14.ООО "ЦКП"</a:t>
            </a: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15.ООО "НПК 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Нанокомпозит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»                   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     10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млн. руб.</a:t>
            </a: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16.ООО «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Петропласт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»                                                          136 млн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. 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руб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17.АО «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Гипрорыбфлот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»                           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            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200 млн. 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6834" y="5007386"/>
            <a:ext cx="1892996" cy="1620215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18.СПбГПУ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19.СПбГУТИ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20.СПб ГТИ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21.СПбГУ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22.СПбГЭУ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23.СПб ГАСУ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24.СПбГУ «Горный»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31. СПб ГУ ИТМО 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32. 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СПбГЭТУ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«ЛЭТИ»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41050" y="5029137"/>
            <a:ext cx="3159500" cy="1404772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25.ОАО «Технопарк Санкт-Петербурга», включая бизнес-инкубатор «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Ингрия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»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26.Технопарк «Политехнический»,  включая бизнес-инкубатор 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27.Технопарк НИУ ИТМО включая бизнес-инкубатор , Центр коллективного пользования, Инжиниринговый центр .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28.«Центр коллективного пользования» СПбГУ «Горный»</a:t>
            </a:r>
            <a:b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</a:b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29.Центр 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прототипирования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изделий из композиционных материалов и нанесения покрытий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66551" y="5388243"/>
            <a:ext cx="2043637" cy="773830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34.Некоммерческая организация </a:t>
            </a:r>
            <a:b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</a:b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«Фонд предпосевных инвестиций»  </a:t>
            </a:r>
          </a:p>
          <a:p>
            <a:pPr algn="just"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35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. СПП СПб, ТПП СПб и др.  </a:t>
            </a:r>
          </a:p>
          <a:p>
            <a:pPr algn="just">
              <a:spcBef>
                <a:spcPts val="600"/>
              </a:spcBef>
            </a:pP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36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. ОАО «Банк «Санкт-Петербург»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981" y="805432"/>
            <a:ext cx="3230594" cy="23522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ru-RU" sz="11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Участники кластера     </a:t>
            </a:r>
            <a:r>
              <a:rPr lang="ru-RU" sz="11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</a:t>
            </a:r>
            <a:r>
              <a:rPr lang="ru-RU" sz="11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годовая  выручка</a:t>
            </a:r>
          </a:p>
        </p:txBody>
      </p:sp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575" y="1101322"/>
            <a:ext cx="5508863" cy="3959535"/>
          </a:xfrm>
          <a:prstGeom prst="rect">
            <a:avLst/>
          </a:prstGeom>
        </p:spPr>
      </p:pic>
      <p:sp>
        <p:nvSpPr>
          <p:cNvPr id="13" name="Полилиния 12"/>
          <p:cNvSpPr/>
          <p:nvPr/>
        </p:nvSpPr>
        <p:spPr>
          <a:xfrm>
            <a:off x="3337575" y="1101322"/>
            <a:ext cx="4989126" cy="3934812"/>
          </a:xfrm>
          <a:custGeom>
            <a:avLst/>
            <a:gdLst>
              <a:gd name="connsiteX0" fmla="*/ 8426519 w 8426519"/>
              <a:gd name="connsiteY0" fmla="*/ 5173530 h 5868540"/>
              <a:gd name="connsiteX1" fmla="*/ 6168511 w 8426519"/>
              <a:gd name="connsiteY1" fmla="*/ 2616942 h 5868540"/>
              <a:gd name="connsiteX2" fmla="*/ 5590013 w 8426519"/>
              <a:gd name="connsiteY2" fmla="*/ 1534591 h 5868540"/>
              <a:gd name="connsiteX3" fmla="*/ 5645997 w 8426519"/>
              <a:gd name="connsiteY3" fmla="*/ 153661 h 5868540"/>
              <a:gd name="connsiteX4" fmla="*/ 4750258 w 8426519"/>
              <a:gd name="connsiteY4" fmla="*/ 190983 h 5868540"/>
              <a:gd name="connsiteX5" fmla="*/ 3686568 w 8426519"/>
              <a:gd name="connsiteY5" fmla="*/ 1553252 h 5868540"/>
              <a:gd name="connsiteX6" fmla="*/ 3891842 w 8426519"/>
              <a:gd name="connsiteY6" fmla="*/ 3102134 h 5868540"/>
              <a:gd name="connsiteX7" fmla="*/ 2529573 w 8426519"/>
              <a:gd name="connsiteY7" fmla="*/ 4576371 h 5868540"/>
              <a:gd name="connsiteX8" fmla="*/ 271564 w 8426519"/>
              <a:gd name="connsiteY8" fmla="*/ 3288746 h 5868540"/>
              <a:gd name="connsiteX9" fmla="*/ 831401 w 8426519"/>
              <a:gd name="connsiteY9" fmla="*/ 4669677 h 5868540"/>
              <a:gd name="connsiteX10" fmla="*/ 7344168 w 8426519"/>
              <a:gd name="connsiteY10" fmla="*/ 5863995 h 5868540"/>
              <a:gd name="connsiteX11" fmla="*/ 8333213 w 8426519"/>
              <a:gd name="connsiteY11" fmla="*/ 5080224 h 5868540"/>
              <a:gd name="connsiteX12" fmla="*/ 8314552 w 8426519"/>
              <a:gd name="connsiteY12" fmla="*/ 5098885 h 5868540"/>
              <a:gd name="connsiteX13" fmla="*/ 8333213 w 8426519"/>
              <a:gd name="connsiteY13" fmla="*/ 5117546 h 5868540"/>
              <a:gd name="connsiteX0" fmla="*/ 8199622 w 8199622"/>
              <a:gd name="connsiteY0" fmla="*/ 5173530 h 5868540"/>
              <a:gd name="connsiteX1" fmla="*/ 5941614 w 8199622"/>
              <a:gd name="connsiteY1" fmla="*/ 2616942 h 5868540"/>
              <a:gd name="connsiteX2" fmla="*/ 5363116 w 8199622"/>
              <a:gd name="connsiteY2" fmla="*/ 1534591 h 5868540"/>
              <a:gd name="connsiteX3" fmla="*/ 5419100 w 8199622"/>
              <a:gd name="connsiteY3" fmla="*/ 153661 h 5868540"/>
              <a:gd name="connsiteX4" fmla="*/ 4523361 w 8199622"/>
              <a:gd name="connsiteY4" fmla="*/ 190983 h 5868540"/>
              <a:gd name="connsiteX5" fmla="*/ 3459671 w 8199622"/>
              <a:gd name="connsiteY5" fmla="*/ 1553252 h 5868540"/>
              <a:gd name="connsiteX6" fmla="*/ 3664945 w 8199622"/>
              <a:gd name="connsiteY6" fmla="*/ 3102134 h 5868540"/>
              <a:gd name="connsiteX7" fmla="*/ 2302676 w 8199622"/>
              <a:gd name="connsiteY7" fmla="*/ 4576371 h 5868540"/>
              <a:gd name="connsiteX8" fmla="*/ 477654 w 8199622"/>
              <a:gd name="connsiteY8" fmla="*/ 3384517 h 5868540"/>
              <a:gd name="connsiteX9" fmla="*/ 604504 w 8199622"/>
              <a:gd name="connsiteY9" fmla="*/ 4669677 h 5868540"/>
              <a:gd name="connsiteX10" fmla="*/ 7117271 w 8199622"/>
              <a:gd name="connsiteY10" fmla="*/ 5863995 h 5868540"/>
              <a:gd name="connsiteX11" fmla="*/ 8106316 w 8199622"/>
              <a:gd name="connsiteY11" fmla="*/ 5080224 h 5868540"/>
              <a:gd name="connsiteX12" fmla="*/ 8087655 w 8199622"/>
              <a:gd name="connsiteY12" fmla="*/ 5098885 h 5868540"/>
              <a:gd name="connsiteX13" fmla="*/ 8106316 w 8199622"/>
              <a:gd name="connsiteY13" fmla="*/ 5117546 h 5868540"/>
              <a:gd name="connsiteX0" fmla="*/ 8106543 w 8106543"/>
              <a:gd name="connsiteY0" fmla="*/ 5173530 h 5868540"/>
              <a:gd name="connsiteX1" fmla="*/ 5848535 w 8106543"/>
              <a:gd name="connsiteY1" fmla="*/ 2616942 h 5868540"/>
              <a:gd name="connsiteX2" fmla="*/ 5270037 w 8106543"/>
              <a:gd name="connsiteY2" fmla="*/ 1534591 h 5868540"/>
              <a:gd name="connsiteX3" fmla="*/ 5326021 w 8106543"/>
              <a:gd name="connsiteY3" fmla="*/ 153661 h 5868540"/>
              <a:gd name="connsiteX4" fmla="*/ 4430282 w 8106543"/>
              <a:gd name="connsiteY4" fmla="*/ 190983 h 5868540"/>
              <a:gd name="connsiteX5" fmla="*/ 3366592 w 8106543"/>
              <a:gd name="connsiteY5" fmla="*/ 1553252 h 5868540"/>
              <a:gd name="connsiteX6" fmla="*/ 3571866 w 8106543"/>
              <a:gd name="connsiteY6" fmla="*/ 3102134 h 5868540"/>
              <a:gd name="connsiteX7" fmla="*/ 2209597 w 8106543"/>
              <a:gd name="connsiteY7" fmla="*/ 4576371 h 5868540"/>
              <a:gd name="connsiteX8" fmla="*/ 617722 w 8106543"/>
              <a:gd name="connsiteY8" fmla="*/ 3228889 h 5868540"/>
              <a:gd name="connsiteX9" fmla="*/ 511425 w 8106543"/>
              <a:gd name="connsiteY9" fmla="*/ 4669677 h 5868540"/>
              <a:gd name="connsiteX10" fmla="*/ 7024192 w 8106543"/>
              <a:gd name="connsiteY10" fmla="*/ 5863995 h 5868540"/>
              <a:gd name="connsiteX11" fmla="*/ 8013237 w 8106543"/>
              <a:gd name="connsiteY11" fmla="*/ 5080224 h 5868540"/>
              <a:gd name="connsiteX12" fmla="*/ 7994576 w 8106543"/>
              <a:gd name="connsiteY12" fmla="*/ 5098885 h 5868540"/>
              <a:gd name="connsiteX13" fmla="*/ 8013237 w 8106543"/>
              <a:gd name="connsiteY13" fmla="*/ 5117546 h 5868540"/>
              <a:gd name="connsiteX0" fmla="*/ 7984418 w 8080579"/>
              <a:gd name="connsiteY0" fmla="*/ 5065787 h 5868540"/>
              <a:gd name="connsiteX1" fmla="*/ 5848535 w 8080579"/>
              <a:gd name="connsiteY1" fmla="*/ 2616942 h 5868540"/>
              <a:gd name="connsiteX2" fmla="*/ 5270037 w 8080579"/>
              <a:gd name="connsiteY2" fmla="*/ 1534591 h 5868540"/>
              <a:gd name="connsiteX3" fmla="*/ 5326021 w 8080579"/>
              <a:gd name="connsiteY3" fmla="*/ 153661 h 5868540"/>
              <a:gd name="connsiteX4" fmla="*/ 4430282 w 8080579"/>
              <a:gd name="connsiteY4" fmla="*/ 190983 h 5868540"/>
              <a:gd name="connsiteX5" fmla="*/ 3366592 w 8080579"/>
              <a:gd name="connsiteY5" fmla="*/ 1553252 h 5868540"/>
              <a:gd name="connsiteX6" fmla="*/ 3571866 w 8080579"/>
              <a:gd name="connsiteY6" fmla="*/ 3102134 h 5868540"/>
              <a:gd name="connsiteX7" fmla="*/ 2209597 w 8080579"/>
              <a:gd name="connsiteY7" fmla="*/ 4576371 h 5868540"/>
              <a:gd name="connsiteX8" fmla="*/ 617722 w 8080579"/>
              <a:gd name="connsiteY8" fmla="*/ 3228889 h 5868540"/>
              <a:gd name="connsiteX9" fmla="*/ 511425 w 8080579"/>
              <a:gd name="connsiteY9" fmla="*/ 4669677 h 5868540"/>
              <a:gd name="connsiteX10" fmla="*/ 7024192 w 8080579"/>
              <a:gd name="connsiteY10" fmla="*/ 5863995 h 5868540"/>
              <a:gd name="connsiteX11" fmla="*/ 8013237 w 8080579"/>
              <a:gd name="connsiteY11" fmla="*/ 5080224 h 5868540"/>
              <a:gd name="connsiteX12" fmla="*/ 7994576 w 8080579"/>
              <a:gd name="connsiteY12" fmla="*/ 5098885 h 5868540"/>
              <a:gd name="connsiteX13" fmla="*/ 8013237 w 8080579"/>
              <a:gd name="connsiteY13" fmla="*/ 5117546 h 5868540"/>
              <a:gd name="connsiteX0" fmla="*/ 7984418 w 8083227"/>
              <a:gd name="connsiteY0" fmla="*/ 5065787 h 5868540"/>
              <a:gd name="connsiteX1" fmla="*/ 5848535 w 8083227"/>
              <a:gd name="connsiteY1" fmla="*/ 2616942 h 5868540"/>
              <a:gd name="connsiteX2" fmla="*/ 5270037 w 8083227"/>
              <a:gd name="connsiteY2" fmla="*/ 1534591 h 5868540"/>
              <a:gd name="connsiteX3" fmla="*/ 5326021 w 8083227"/>
              <a:gd name="connsiteY3" fmla="*/ 153661 h 5868540"/>
              <a:gd name="connsiteX4" fmla="*/ 4430282 w 8083227"/>
              <a:gd name="connsiteY4" fmla="*/ 190983 h 5868540"/>
              <a:gd name="connsiteX5" fmla="*/ 3366592 w 8083227"/>
              <a:gd name="connsiteY5" fmla="*/ 1553252 h 5868540"/>
              <a:gd name="connsiteX6" fmla="*/ 3571866 w 8083227"/>
              <a:gd name="connsiteY6" fmla="*/ 3102134 h 5868540"/>
              <a:gd name="connsiteX7" fmla="*/ 2209597 w 8083227"/>
              <a:gd name="connsiteY7" fmla="*/ 4576371 h 5868540"/>
              <a:gd name="connsiteX8" fmla="*/ 617722 w 8083227"/>
              <a:gd name="connsiteY8" fmla="*/ 3228889 h 5868540"/>
              <a:gd name="connsiteX9" fmla="*/ 511425 w 8083227"/>
              <a:gd name="connsiteY9" fmla="*/ 4669677 h 5868540"/>
              <a:gd name="connsiteX10" fmla="*/ 7024192 w 8083227"/>
              <a:gd name="connsiteY10" fmla="*/ 5863995 h 5868540"/>
              <a:gd name="connsiteX11" fmla="*/ 8013237 w 8083227"/>
              <a:gd name="connsiteY11" fmla="*/ 5080224 h 5868540"/>
              <a:gd name="connsiteX12" fmla="*/ 7994576 w 8083227"/>
              <a:gd name="connsiteY12" fmla="*/ 5098885 h 5868540"/>
              <a:gd name="connsiteX13" fmla="*/ 7935521 w 8083227"/>
              <a:gd name="connsiteY13" fmla="*/ 5081632 h 5868540"/>
              <a:gd name="connsiteX0" fmla="*/ 7984418 w 8062822"/>
              <a:gd name="connsiteY0" fmla="*/ 5065787 h 5868575"/>
              <a:gd name="connsiteX1" fmla="*/ 5848535 w 8062822"/>
              <a:gd name="connsiteY1" fmla="*/ 2616942 h 5868575"/>
              <a:gd name="connsiteX2" fmla="*/ 5270037 w 8062822"/>
              <a:gd name="connsiteY2" fmla="*/ 1534591 h 5868575"/>
              <a:gd name="connsiteX3" fmla="*/ 5326021 w 8062822"/>
              <a:gd name="connsiteY3" fmla="*/ 153661 h 5868575"/>
              <a:gd name="connsiteX4" fmla="*/ 4430282 w 8062822"/>
              <a:gd name="connsiteY4" fmla="*/ 190983 h 5868575"/>
              <a:gd name="connsiteX5" fmla="*/ 3366592 w 8062822"/>
              <a:gd name="connsiteY5" fmla="*/ 1553252 h 5868575"/>
              <a:gd name="connsiteX6" fmla="*/ 3571866 w 8062822"/>
              <a:gd name="connsiteY6" fmla="*/ 3102134 h 5868575"/>
              <a:gd name="connsiteX7" fmla="*/ 2209597 w 8062822"/>
              <a:gd name="connsiteY7" fmla="*/ 4576371 h 5868575"/>
              <a:gd name="connsiteX8" fmla="*/ 617722 w 8062822"/>
              <a:gd name="connsiteY8" fmla="*/ 3228889 h 5868575"/>
              <a:gd name="connsiteX9" fmla="*/ 511425 w 8062822"/>
              <a:gd name="connsiteY9" fmla="*/ 4669677 h 5868575"/>
              <a:gd name="connsiteX10" fmla="*/ 7024192 w 8062822"/>
              <a:gd name="connsiteY10" fmla="*/ 5863995 h 5868575"/>
              <a:gd name="connsiteX11" fmla="*/ 8013237 w 8062822"/>
              <a:gd name="connsiteY11" fmla="*/ 5080224 h 5868575"/>
              <a:gd name="connsiteX12" fmla="*/ 7916860 w 8062822"/>
              <a:gd name="connsiteY12" fmla="*/ 5062971 h 5868575"/>
              <a:gd name="connsiteX13" fmla="*/ 7935521 w 8062822"/>
              <a:gd name="connsiteY13" fmla="*/ 5081632 h 5868575"/>
              <a:gd name="connsiteX0" fmla="*/ 7984418 w 8068446"/>
              <a:gd name="connsiteY0" fmla="*/ 5065787 h 5868575"/>
              <a:gd name="connsiteX1" fmla="*/ 5848535 w 8068446"/>
              <a:gd name="connsiteY1" fmla="*/ 2616942 h 5868575"/>
              <a:gd name="connsiteX2" fmla="*/ 5270037 w 8068446"/>
              <a:gd name="connsiteY2" fmla="*/ 1534591 h 5868575"/>
              <a:gd name="connsiteX3" fmla="*/ 5326021 w 8068446"/>
              <a:gd name="connsiteY3" fmla="*/ 153661 h 5868575"/>
              <a:gd name="connsiteX4" fmla="*/ 4430282 w 8068446"/>
              <a:gd name="connsiteY4" fmla="*/ 190983 h 5868575"/>
              <a:gd name="connsiteX5" fmla="*/ 3366592 w 8068446"/>
              <a:gd name="connsiteY5" fmla="*/ 1553252 h 5868575"/>
              <a:gd name="connsiteX6" fmla="*/ 3571866 w 8068446"/>
              <a:gd name="connsiteY6" fmla="*/ 3102134 h 5868575"/>
              <a:gd name="connsiteX7" fmla="*/ 2209597 w 8068446"/>
              <a:gd name="connsiteY7" fmla="*/ 4576371 h 5868575"/>
              <a:gd name="connsiteX8" fmla="*/ 617722 w 8068446"/>
              <a:gd name="connsiteY8" fmla="*/ 3228889 h 5868575"/>
              <a:gd name="connsiteX9" fmla="*/ 511425 w 8068446"/>
              <a:gd name="connsiteY9" fmla="*/ 4669677 h 5868575"/>
              <a:gd name="connsiteX10" fmla="*/ 7024192 w 8068446"/>
              <a:gd name="connsiteY10" fmla="*/ 5863995 h 5868575"/>
              <a:gd name="connsiteX11" fmla="*/ 8013237 w 8068446"/>
              <a:gd name="connsiteY11" fmla="*/ 5080224 h 5868575"/>
              <a:gd name="connsiteX12" fmla="*/ 7916860 w 8068446"/>
              <a:gd name="connsiteY12" fmla="*/ 5062971 h 5868575"/>
              <a:gd name="connsiteX13" fmla="*/ 7702374 w 8068446"/>
              <a:gd name="connsiteY13" fmla="*/ 5105575 h 5868575"/>
              <a:gd name="connsiteX0" fmla="*/ 7984418 w 8026815"/>
              <a:gd name="connsiteY0" fmla="*/ 5065787 h 5868495"/>
              <a:gd name="connsiteX1" fmla="*/ 5848535 w 8026815"/>
              <a:gd name="connsiteY1" fmla="*/ 2616942 h 5868495"/>
              <a:gd name="connsiteX2" fmla="*/ 5270037 w 8026815"/>
              <a:gd name="connsiteY2" fmla="*/ 1534591 h 5868495"/>
              <a:gd name="connsiteX3" fmla="*/ 5326021 w 8026815"/>
              <a:gd name="connsiteY3" fmla="*/ 153661 h 5868495"/>
              <a:gd name="connsiteX4" fmla="*/ 4430282 w 8026815"/>
              <a:gd name="connsiteY4" fmla="*/ 190983 h 5868495"/>
              <a:gd name="connsiteX5" fmla="*/ 3366592 w 8026815"/>
              <a:gd name="connsiteY5" fmla="*/ 1553252 h 5868495"/>
              <a:gd name="connsiteX6" fmla="*/ 3571866 w 8026815"/>
              <a:gd name="connsiteY6" fmla="*/ 3102134 h 5868495"/>
              <a:gd name="connsiteX7" fmla="*/ 2209597 w 8026815"/>
              <a:gd name="connsiteY7" fmla="*/ 4576371 h 5868495"/>
              <a:gd name="connsiteX8" fmla="*/ 617722 w 8026815"/>
              <a:gd name="connsiteY8" fmla="*/ 3228889 h 5868495"/>
              <a:gd name="connsiteX9" fmla="*/ 511425 w 8026815"/>
              <a:gd name="connsiteY9" fmla="*/ 4669677 h 5868495"/>
              <a:gd name="connsiteX10" fmla="*/ 7024192 w 8026815"/>
              <a:gd name="connsiteY10" fmla="*/ 5863995 h 5868495"/>
              <a:gd name="connsiteX11" fmla="*/ 8013237 w 8026815"/>
              <a:gd name="connsiteY11" fmla="*/ 5080224 h 5868495"/>
              <a:gd name="connsiteX12" fmla="*/ 7605997 w 8026815"/>
              <a:gd name="connsiteY12" fmla="*/ 5146771 h 5868495"/>
              <a:gd name="connsiteX13" fmla="*/ 7702374 w 8026815"/>
              <a:gd name="connsiteY13" fmla="*/ 5105575 h 5868495"/>
              <a:gd name="connsiteX0" fmla="*/ 7984418 w 7984418"/>
              <a:gd name="connsiteY0" fmla="*/ 5065787 h 5869148"/>
              <a:gd name="connsiteX1" fmla="*/ 5848535 w 7984418"/>
              <a:gd name="connsiteY1" fmla="*/ 2616942 h 5869148"/>
              <a:gd name="connsiteX2" fmla="*/ 5270037 w 7984418"/>
              <a:gd name="connsiteY2" fmla="*/ 1534591 h 5869148"/>
              <a:gd name="connsiteX3" fmla="*/ 5326021 w 7984418"/>
              <a:gd name="connsiteY3" fmla="*/ 153661 h 5869148"/>
              <a:gd name="connsiteX4" fmla="*/ 4430282 w 7984418"/>
              <a:gd name="connsiteY4" fmla="*/ 190983 h 5869148"/>
              <a:gd name="connsiteX5" fmla="*/ 3366592 w 7984418"/>
              <a:gd name="connsiteY5" fmla="*/ 1553252 h 5869148"/>
              <a:gd name="connsiteX6" fmla="*/ 3571866 w 7984418"/>
              <a:gd name="connsiteY6" fmla="*/ 3102134 h 5869148"/>
              <a:gd name="connsiteX7" fmla="*/ 2209597 w 7984418"/>
              <a:gd name="connsiteY7" fmla="*/ 4576371 h 5869148"/>
              <a:gd name="connsiteX8" fmla="*/ 617722 w 7984418"/>
              <a:gd name="connsiteY8" fmla="*/ 3228889 h 5869148"/>
              <a:gd name="connsiteX9" fmla="*/ 511425 w 7984418"/>
              <a:gd name="connsiteY9" fmla="*/ 4669677 h 5869148"/>
              <a:gd name="connsiteX10" fmla="*/ 7024192 w 7984418"/>
              <a:gd name="connsiteY10" fmla="*/ 5863995 h 5869148"/>
              <a:gd name="connsiteX11" fmla="*/ 7713477 w 7984418"/>
              <a:gd name="connsiteY11" fmla="*/ 5104167 h 5869148"/>
              <a:gd name="connsiteX12" fmla="*/ 7605997 w 7984418"/>
              <a:gd name="connsiteY12" fmla="*/ 5146771 h 5869148"/>
              <a:gd name="connsiteX13" fmla="*/ 7702374 w 7984418"/>
              <a:gd name="connsiteY13" fmla="*/ 5105575 h 5869148"/>
              <a:gd name="connsiteX0" fmla="*/ 7751271 w 7783177"/>
              <a:gd name="connsiteY0" fmla="*/ 5041845 h 5869148"/>
              <a:gd name="connsiteX1" fmla="*/ 5848535 w 7783177"/>
              <a:gd name="connsiteY1" fmla="*/ 2616942 h 5869148"/>
              <a:gd name="connsiteX2" fmla="*/ 5270037 w 7783177"/>
              <a:gd name="connsiteY2" fmla="*/ 1534591 h 5869148"/>
              <a:gd name="connsiteX3" fmla="*/ 5326021 w 7783177"/>
              <a:gd name="connsiteY3" fmla="*/ 153661 h 5869148"/>
              <a:gd name="connsiteX4" fmla="*/ 4430282 w 7783177"/>
              <a:gd name="connsiteY4" fmla="*/ 190983 h 5869148"/>
              <a:gd name="connsiteX5" fmla="*/ 3366592 w 7783177"/>
              <a:gd name="connsiteY5" fmla="*/ 1553252 h 5869148"/>
              <a:gd name="connsiteX6" fmla="*/ 3571866 w 7783177"/>
              <a:gd name="connsiteY6" fmla="*/ 3102134 h 5869148"/>
              <a:gd name="connsiteX7" fmla="*/ 2209597 w 7783177"/>
              <a:gd name="connsiteY7" fmla="*/ 4576371 h 5869148"/>
              <a:gd name="connsiteX8" fmla="*/ 617722 w 7783177"/>
              <a:gd name="connsiteY8" fmla="*/ 3228889 h 5869148"/>
              <a:gd name="connsiteX9" fmla="*/ 511425 w 7783177"/>
              <a:gd name="connsiteY9" fmla="*/ 4669677 h 5869148"/>
              <a:gd name="connsiteX10" fmla="*/ 7024192 w 7783177"/>
              <a:gd name="connsiteY10" fmla="*/ 5863995 h 5869148"/>
              <a:gd name="connsiteX11" fmla="*/ 7713477 w 7783177"/>
              <a:gd name="connsiteY11" fmla="*/ 5104167 h 5869148"/>
              <a:gd name="connsiteX12" fmla="*/ 7605997 w 7783177"/>
              <a:gd name="connsiteY12" fmla="*/ 5146771 h 5869148"/>
              <a:gd name="connsiteX13" fmla="*/ 7702374 w 7783177"/>
              <a:gd name="connsiteY13" fmla="*/ 5105575 h 5869148"/>
              <a:gd name="connsiteX0" fmla="*/ 7751271 w 7783177"/>
              <a:gd name="connsiteY0" fmla="*/ 5041845 h 5869148"/>
              <a:gd name="connsiteX1" fmla="*/ 5670900 w 7783177"/>
              <a:gd name="connsiteY1" fmla="*/ 2640885 h 5869148"/>
              <a:gd name="connsiteX2" fmla="*/ 5270037 w 7783177"/>
              <a:gd name="connsiteY2" fmla="*/ 1534591 h 5869148"/>
              <a:gd name="connsiteX3" fmla="*/ 5326021 w 7783177"/>
              <a:gd name="connsiteY3" fmla="*/ 153661 h 5869148"/>
              <a:gd name="connsiteX4" fmla="*/ 4430282 w 7783177"/>
              <a:gd name="connsiteY4" fmla="*/ 190983 h 5869148"/>
              <a:gd name="connsiteX5" fmla="*/ 3366592 w 7783177"/>
              <a:gd name="connsiteY5" fmla="*/ 1553252 h 5869148"/>
              <a:gd name="connsiteX6" fmla="*/ 3571866 w 7783177"/>
              <a:gd name="connsiteY6" fmla="*/ 3102134 h 5869148"/>
              <a:gd name="connsiteX7" fmla="*/ 2209597 w 7783177"/>
              <a:gd name="connsiteY7" fmla="*/ 4576371 h 5869148"/>
              <a:gd name="connsiteX8" fmla="*/ 617722 w 7783177"/>
              <a:gd name="connsiteY8" fmla="*/ 3228889 h 5869148"/>
              <a:gd name="connsiteX9" fmla="*/ 511425 w 7783177"/>
              <a:gd name="connsiteY9" fmla="*/ 4669677 h 5869148"/>
              <a:gd name="connsiteX10" fmla="*/ 7024192 w 7783177"/>
              <a:gd name="connsiteY10" fmla="*/ 5863995 h 5869148"/>
              <a:gd name="connsiteX11" fmla="*/ 7713477 w 7783177"/>
              <a:gd name="connsiteY11" fmla="*/ 5104167 h 5869148"/>
              <a:gd name="connsiteX12" fmla="*/ 7605997 w 7783177"/>
              <a:gd name="connsiteY12" fmla="*/ 5146771 h 5869148"/>
              <a:gd name="connsiteX13" fmla="*/ 7702374 w 7783177"/>
              <a:gd name="connsiteY13" fmla="*/ 5105575 h 5869148"/>
              <a:gd name="connsiteX0" fmla="*/ 7537946 w 7552153"/>
              <a:gd name="connsiteY0" fmla="*/ 5041845 h 5872023"/>
              <a:gd name="connsiteX1" fmla="*/ 5457575 w 7552153"/>
              <a:gd name="connsiteY1" fmla="*/ 2640885 h 5872023"/>
              <a:gd name="connsiteX2" fmla="*/ 5056712 w 7552153"/>
              <a:gd name="connsiteY2" fmla="*/ 1534591 h 5872023"/>
              <a:gd name="connsiteX3" fmla="*/ 5112696 w 7552153"/>
              <a:gd name="connsiteY3" fmla="*/ 153661 h 5872023"/>
              <a:gd name="connsiteX4" fmla="*/ 4216957 w 7552153"/>
              <a:gd name="connsiteY4" fmla="*/ 190983 h 5872023"/>
              <a:gd name="connsiteX5" fmla="*/ 3153267 w 7552153"/>
              <a:gd name="connsiteY5" fmla="*/ 1553252 h 5872023"/>
              <a:gd name="connsiteX6" fmla="*/ 3358541 w 7552153"/>
              <a:gd name="connsiteY6" fmla="*/ 3102134 h 5872023"/>
              <a:gd name="connsiteX7" fmla="*/ 1996272 w 7552153"/>
              <a:gd name="connsiteY7" fmla="*/ 4576371 h 5872023"/>
              <a:gd name="connsiteX8" fmla="*/ 404397 w 7552153"/>
              <a:gd name="connsiteY8" fmla="*/ 3228889 h 5872023"/>
              <a:gd name="connsiteX9" fmla="*/ 597860 w 7552153"/>
              <a:gd name="connsiteY9" fmla="*/ 4549963 h 5872023"/>
              <a:gd name="connsiteX10" fmla="*/ 6810867 w 7552153"/>
              <a:gd name="connsiteY10" fmla="*/ 5863995 h 5872023"/>
              <a:gd name="connsiteX11" fmla="*/ 7500152 w 7552153"/>
              <a:gd name="connsiteY11" fmla="*/ 5104167 h 5872023"/>
              <a:gd name="connsiteX12" fmla="*/ 7392672 w 7552153"/>
              <a:gd name="connsiteY12" fmla="*/ 5146771 h 5872023"/>
              <a:gd name="connsiteX13" fmla="*/ 7489049 w 7552153"/>
              <a:gd name="connsiteY13" fmla="*/ 5105575 h 5872023"/>
              <a:gd name="connsiteX0" fmla="*/ 7585583 w 7599789"/>
              <a:gd name="connsiteY0" fmla="*/ 5041845 h 5872023"/>
              <a:gd name="connsiteX1" fmla="*/ 5505212 w 7599789"/>
              <a:gd name="connsiteY1" fmla="*/ 2640885 h 5872023"/>
              <a:gd name="connsiteX2" fmla="*/ 5104349 w 7599789"/>
              <a:gd name="connsiteY2" fmla="*/ 1534591 h 5872023"/>
              <a:gd name="connsiteX3" fmla="*/ 5160333 w 7599789"/>
              <a:gd name="connsiteY3" fmla="*/ 153661 h 5872023"/>
              <a:gd name="connsiteX4" fmla="*/ 4264594 w 7599789"/>
              <a:gd name="connsiteY4" fmla="*/ 190983 h 5872023"/>
              <a:gd name="connsiteX5" fmla="*/ 3200904 w 7599789"/>
              <a:gd name="connsiteY5" fmla="*/ 1553252 h 5872023"/>
              <a:gd name="connsiteX6" fmla="*/ 3406178 w 7599789"/>
              <a:gd name="connsiteY6" fmla="*/ 3102134 h 5872023"/>
              <a:gd name="connsiteX7" fmla="*/ 2043909 w 7599789"/>
              <a:gd name="connsiteY7" fmla="*/ 4576371 h 5872023"/>
              <a:gd name="connsiteX8" fmla="*/ 352114 w 7599789"/>
              <a:gd name="connsiteY8" fmla="*/ 3288747 h 5872023"/>
              <a:gd name="connsiteX9" fmla="*/ 645497 w 7599789"/>
              <a:gd name="connsiteY9" fmla="*/ 4549963 h 5872023"/>
              <a:gd name="connsiteX10" fmla="*/ 6858504 w 7599789"/>
              <a:gd name="connsiteY10" fmla="*/ 5863995 h 5872023"/>
              <a:gd name="connsiteX11" fmla="*/ 7547789 w 7599789"/>
              <a:gd name="connsiteY11" fmla="*/ 5104167 h 5872023"/>
              <a:gd name="connsiteX12" fmla="*/ 7440309 w 7599789"/>
              <a:gd name="connsiteY12" fmla="*/ 5146771 h 5872023"/>
              <a:gd name="connsiteX13" fmla="*/ 7536686 w 7599789"/>
              <a:gd name="connsiteY13" fmla="*/ 5105575 h 587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99789" h="5872023">
                <a:moveTo>
                  <a:pt x="7585583" y="5041845"/>
                </a:moveTo>
                <a:cubicBezTo>
                  <a:pt x="6692954" y="4066796"/>
                  <a:pt x="5918751" y="3225427"/>
                  <a:pt x="5505212" y="2640885"/>
                </a:cubicBezTo>
                <a:cubicBezTo>
                  <a:pt x="5091673" y="2056343"/>
                  <a:pt x="5161829" y="1949128"/>
                  <a:pt x="5104349" y="1534591"/>
                </a:cubicBezTo>
                <a:cubicBezTo>
                  <a:pt x="5046869" y="1120054"/>
                  <a:pt x="5300292" y="377596"/>
                  <a:pt x="5160333" y="153661"/>
                </a:cubicBezTo>
                <a:cubicBezTo>
                  <a:pt x="5020374" y="-70274"/>
                  <a:pt x="4591165" y="-42282"/>
                  <a:pt x="4264594" y="190983"/>
                </a:cubicBezTo>
                <a:cubicBezTo>
                  <a:pt x="3938023" y="424248"/>
                  <a:pt x="3343973" y="1068060"/>
                  <a:pt x="3200904" y="1553252"/>
                </a:cubicBezTo>
                <a:cubicBezTo>
                  <a:pt x="3057835" y="2038444"/>
                  <a:pt x="3599010" y="2598281"/>
                  <a:pt x="3406178" y="3102134"/>
                </a:cubicBezTo>
                <a:cubicBezTo>
                  <a:pt x="3213345" y="3605987"/>
                  <a:pt x="2552920" y="4545269"/>
                  <a:pt x="2043909" y="4576371"/>
                </a:cubicBezTo>
                <a:cubicBezTo>
                  <a:pt x="1534898" y="4607473"/>
                  <a:pt x="585183" y="3293148"/>
                  <a:pt x="352114" y="3288747"/>
                </a:cubicBezTo>
                <a:cubicBezTo>
                  <a:pt x="119045" y="3284346"/>
                  <a:pt x="-438901" y="4120755"/>
                  <a:pt x="645497" y="4549963"/>
                </a:cubicBezTo>
                <a:cubicBezTo>
                  <a:pt x="1729895" y="4979171"/>
                  <a:pt x="5708122" y="5771628"/>
                  <a:pt x="6858504" y="5863995"/>
                </a:cubicBezTo>
                <a:cubicBezTo>
                  <a:pt x="8008886" y="5956362"/>
                  <a:pt x="7450822" y="5223704"/>
                  <a:pt x="7547789" y="5104167"/>
                </a:cubicBezTo>
                <a:cubicBezTo>
                  <a:pt x="7644756" y="4984630"/>
                  <a:pt x="7442159" y="5146536"/>
                  <a:pt x="7440309" y="5146771"/>
                </a:cubicBezTo>
                <a:cubicBezTo>
                  <a:pt x="7438459" y="5147006"/>
                  <a:pt x="7527355" y="5099354"/>
                  <a:pt x="7536686" y="5105575"/>
                </a:cubicBezTo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482" y="3597956"/>
            <a:ext cx="1211036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59209" y="4770630"/>
            <a:ext cx="386765" cy="204443"/>
          </a:xfrm>
          <a:prstGeom prst="rect">
            <a:avLst/>
          </a:prstGeom>
        </p:spPr>
        <p:txBody>
          <a:bodyPr wrap="none" lIns="65306" tIns="32653" rIns="65306" bIns="32653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9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ВУЗы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17294" y="4781339"/>
            <a:ext cx="2520281" cy="204443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9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Технологическая </a:t>
            </a:r>
            <a:r>
              <a:rPr lang="ru-RU" altLang="ru-RU" sz="9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инфраструктура* </a:t>
            </a:r>
            <a:endParaRPr lang="ru-RU" altLang="ru-RU" sz="900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180" y="2186244"/>
            <a:ext cx="154349" cy="24660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400550" y="5040328"/>
            <a:ext cx="2819400" cy="1466327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29.Центр </a:t>
            </a:r>
            <a:r>
              <a:rPr lang="ru-RU" sz="900" b="1" dirty="0" err="1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прототипирования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 изделий из композиционных материалов и нанесения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покрытий</a:t>
            </a:r>
            <a:b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</a:b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30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. ООО «Северо-Западный центр трансфера технологий» 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33. Бизнес-инкубатор Мартышкино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38. ООО "Завод по переработке пластмасс им. Комсомольской правды: функционально – инжиниринговый центр , инновационно-технологический центр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88971" y="5064350"/>
            <a:ext cx="2092643" cy="342943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9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Финансовые и некоммерческие организации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04862" y="186817"/>
            <a:ext cx="2705100" cy="80791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rgbClr val="00B050"/>
                </a:solidFill>
              </a:rPr>
              <a:t> </a:t>
            </a:r>
            <a:r>
              <a:rPr lang="en-US" sz="900" dirty="0" smtClean="0">
                <a:solidFill>
                  <a:srgbClr val="00B050"/>
                </a:solidFill>
              </a:rPr>
              <a:t>------ </a:t>
            </a:r>
            <a:r>
              <a:rPr lang="ru-RU" sz="900" dirty="0" smtClean="0">
                <a:solidFill>
                  <a:srgbClr val="00B050"/>
                </a:solidFill>
              </a:rPr>
              <a:t>объекты инфраструктуры</a:t>
            </a:r>
            <a:br>
              <a:rPr lang="ru-RU" sz="900" dirty="0" smtClean="0">
                <a:solidFill>
                  <a:srgbClr val="00B050"/>
                </a:solidFill>
              </a:rPr>
            </a:br>
            <a:r>
              <a:rPr lang="en-US" sz="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dirty="0"/>
              <a:t>------ </a:t>
            </a:r>
            <a:r>
              <a:rPr lang="ru-RU" sz="900" dirty="0"/>
              <a:t>производственные </a:t>
            </a:r>
            <a:r>
              <a:rPr lang="ru-RU" sz="900" dirty="0" smtClean="0"/>
              <a:t>предприятия</a:t>
            </a:r>
            <a:br>
              <a:rPr lang="ru-RU" sz="900" dirty="0" smtClean="0"/>
            </a:br>
            <a:r>
              <a:rPr lang="ru-RU" sz="900" dirty="0" smtClean="0"/>
              <a:t> </a:t>
            </a:r>
            <a:r>
              <a:rPr lang="ru-RU" sz="900" dirty="0" smtClean="0">
                <a:solidFill>
                  <a:srgbClr val="FF0000"/>
                </a:solidFill>
              </a:rPr>
              <a:t>-----   производители конечной продукции</a:t>
            </a:r>
            <a:endParaRPr lang="ru-RU" sz="9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900" dirty="0" smtClean="0"/>
              <a:t> </a:t>
            </a: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------ </a:t>
            </a:r>
            <a:r>
              <a:rPr lang="ru-RU" sz="900" dirty="0">
                <a:solidFill>
                  <a:schemeClr val="accent4">
                    <a:lumMod val="75000"/>
                  </a:schemeClr>
                </a:solidFill>
              </a:rPr>
              <a:t>предприятия осуществляющие ОКР </a:t>
            </a: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en-US" sz="900" dirty="0" smtClean="0"/>
              <a:t> ------ </a:t>
            </a:r>
            <a:r>
              <a:rPr lang="ru-RU" sz="900" dirty="0" smtClean="0">
                <a:solidFill>
                  <a:srgbClr val="7030A0"/>
                </a:solidFill>
              </a:rPr>
              <a:t>предприятия </a:t>
            </a:r>
            <a:r>
              <a:rPr lang="ru-RU" sz="900" dirty="0">
                <a:solidFill>
                  <a:srgbClr val="7030A0"/>
                </a:solidFill>
              </a:rPr>
              <a:t>осуществляющие НИОКР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82769" y="646855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Всего в Санкт-Петербурге 48 объектов технологической инфраструктуры</a:t>
            </a:r>
            <a:endParaRPr lang="ru-RU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0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06981" y="3599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Функциональная карта </a:t>
            </a:r>
            <a:r>
              <a:rPr lang="ru-RU" sz="2200" dirty="0" smtClean="0"/>
              <a:t>промышленного кластера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«Композитный кластер Санкт-Петербурга»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8152" y="1846995"/>
            <a:ext cx="1877979" cy="1845918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spcBef>
                <a:spcPts val="200"/>
              </a:spcBef>
            </a:pPr>
            <a:r>
              <a:rPr lang="ru-RU" sz="900" b="1" dirty="0">
                <a:solidFill>
                  <a:schemeClr val="tx2"/>
                </a:solidFill>
                <a:latin typeface="Arial Narrow" panose="020B0506020202030204" pitchFamily="34" charset="0"/>
              </a:rPr>
              <a:t>1.ООО «</a:t>
            </a: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СК».                                      </a:t>
            </a:r>
            <a:endParaRPr lang="ru-RU" sz="900" b="1" dirty="0">
              <a:solidFill>
                <a:schemeClr val="tx2"/>
              </a:solidFill>
              <a:latin typeface="Arial Narrow" panose="020B0506020202030204" pitchFamily="34" charset="0"/>
            </a:endParaRPr>
          </a:p>
          <a:p>
            <a:pPr>
              <a:spcBef>
                <a:spcPts val="2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4.ООО </a:t>
            </a:r>
            <a:r>
              <a:rPr lang="ru-RU" sz="900" b="1" dirty="0">
                <a:solidFill>
                  <a:schemeClr val="tx2"/>
                </a:solidFill>
                <a:latin typeface="Arial Narrow" panose="020B0506020202030204" pitchFamily="34" charset="0"/>
              </a:rPr>
              <a:t>«</a:t>
            </a:r>
            <a:r>
              <a:rPr lang="ru-RU" sz="900" b="1" dirty="0" err="1">
                <a:solidFill>
                  <a:schemeClr val="tx2"/>
                </a:solidFill>
                <a:latin typeface="Arial Narrow" panose="020B0506020202030204" pitchFamily="34" charset="0"/>
              </a:rPr>
              <a:t>Компласт</a:t>
            </a: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»</a:t>
            </a:r>
            <a:endParaRPr lang="ru-RU" sz="900" b="1" dirty="0">
              <a:solidFill>
                <a:schemeClr val="tx2"/>
              </a:solidFill>
              <a:latin typeface="Arial Narrow" panose="020B0506020202030204" pitchFamily="34" charset="0"/>
            </a:endParaRPr>
          </a:p>
          <a:p>
            <a:pPr>
              <a:spcBef>
                <a:spcPts val="200"/>
              </a:spcBef>
            </a:pPr>
            <a:r>
              <a:rPr lang="ru-RU" sz="900" b="1" dirty="0">
                <a:solidFill>
                  <a:schemeClr val="tx2"/>
                </a:solidFill>
                <a:latin typeface="Arial Narrow" panose="020B0506020202030204" pitchFamily="34" charset="0"/>
              </a:rPr>
              <a:t>5.ООО «</a:t>
            </a: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Основа»</a:t>
            </a:r>
            <a:endParaRPr lang="ru-RU" sz="900" b="1" dirty="0">
              <a:solidFill>
                <a:schemeClr val="tx2"/>
              </a:solidFill>
              <a:latin typeface="Arial Narrow" panose="020B0506020202030204" pitchFamily="34" charset="0"/>
            </a:endParaRPr>
          </a:p>
          <a:p>
            <a:pPr>
              <a:spcBef>
                <a:spcPts val="2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8. «ИК </a:t>
            </a: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Технологии».</a:t>
            </a:r>
            <a:endParaRPr lang="ru-RU" sz="900" b="1" dirty="0">
              <a:solidFill>
                <a:schemeClr val="tx2"/>
              </a:solidFill>
              <a:latin typeface="Arial Narrow" panose="020B0506020202030204" pitchFamily="34" charset="0"/>
            </a:endParaRPr>
          </a:p>
          <a:p>
            <a:pPr>
              <a:spcBef>
                <a:spcPts val="2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9.ООО «Ай Пи Групп»</a:t>
            </a:r>
          </a:p>
          <a:p>
            <a:pPr>
              <a:spcBef>
                <a:spcPts val="2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10.ООО </a:t>
            </a:r>
            <a:r>
              <a:rPr lang="ru-RU" sz="900" b="1" dirty="0">
                <a:solidFill>
                  <a:schemeClr val="tx2"/>
                </a:solidFill>
                <a:latin typeface="Arial Narrow" panose="020B0506020202030204" pitchFamily="34" charset="0"/>
              </a:rPr>
              <a:t>«</a:t>
            </a: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СМКБ.</a:t>
            </a:r>
            <a:endParaRPr lang="ru-RU" sz="900" b="1" dirty="0">
              <a:solidFill>
                <a:schemeClr val="tx2"/>
              </a:solidFill>
              <a:latin typeface="Arial Narrow" panose="020B0506020202030204" pitchFamily="34" charset="0"/>
            </a:endParaRPr>
          </a:p>
          <a:p>
            <a:pPr>
              <a:spcBef>
                <a:spcPts val="200"/>
              </a:spcBef>
            </a:pPr>
            <a:r>
              <a:rPr lang="ru-RU" sz="900" b="1" dirty="0">
                <a:solidFill>
                  <a:schemeClr val="tx2"/>
                </a:solidFill>
                <a:latin typeface="Arial Narrow" panose="020B0506020202030204" pitchFamily="34" charset="0"/>
              </a:rPr>
              <a:t>11.ООО «</a:t>
            </a: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КЗКМ</a:t>
            </a: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»</a:t>
            </a:r>
          </a:p>
          <a:p>
            <a:pPr>
              <a:spcBef>
                <a:spcPts val="2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12.ООО </a:t>
            </a:r>
            <a:r>
              <a:rPr lang="ru-RU" sz="900" b="1" dirty="0">
                <a:solidFill>
                  <a:schemeClr val="tx2"/>
                </a:solidFill>
                <a:latin typeface="Arial Narrow" panose="020B0506020202030204" pitchFamily="34" charset="0"/>
              </a:rPr>
              <a:t>«</a:t>
            </a:r>
            <a:r>
              <a:rPr lang="ru-RU" sz="900" b="1" dirty="0" err="1" smtClean="0">
                <a:solidFill>
                  <a:schemeClr val="tx2"/>
                </a:solidFill>
                <a:latin typeface="Arial Narrow" panose="020B0506020202030204" pitchFamily="34" charset="0"/>
              </a:rPr>
              <a:t>Вириал</a:t>
            </a: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»</a:t>
            </a:r>
            <a:endParaRPr lang="ru-RU" sz="900" b="1" dirty="0">
              <a:solidFill>
                <a:schemeClr val="tx2"/>
              </a:solidFill>
              <a:latin typeface="Arial Narrow" panose="020B0506020202030204" pitchFamily="34" charset="0"/>
            </a:endParaRPr>
          </a:p>
          <a:p>
            <a:pPr>
              <a:spcBef>
                <a:spcPts val="200"/>
              </a:spcBef>
            </a:pPr>
            <a:r>
              <a:rPr lang="ru-RU" sz="900" b="1" dirty="0">
                <a:solidFill>
                  <a:schemeClr val="tx2"/>
                </a:solidFill>
                <a:latin typeface="Arial Narrow" panose="020B0506020202030204" pitchFamily="34" charset="0"/>
              </a:rPr>
              <a:t>13.ООО «Фронтон</a:t>
            </a: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+»</a:t>
            </a:r>
            <a:endParaRPr lang="ru-RU" sz="900" b="1" dirty="0">
              <a:solidFill>
                <a:schemeClr val="tx2"/>
              </a:solidFill>
              <a:latin typeface="Arial Narrow" panose="020B0506020202030204" pitchFamily="34" charset="0"/>
            </a:endParaRPr>
          </a:p>
          <a:p>
            <a:pPr>
              <a:spcBef>
                <a:spcPts val="200"/>
              </a:spcBef>
            </a:pPr>
            <a:r>
              <a:rPr lang="ru-RU" sz="900" b="1" dirty="0">
                <a:solidFill>
                  <a:schemeClr val="tx2"/>
                </a:solidFill>
                <a:latin typeface="Arial Narrow" panose="020B0506020202030204" pitchFamily="34" charset="0"/>
              </a:rPr>
              <a:t>14.ООО "ЦКП"</a:t>
            </a:r>
          </a:p>
          <a:p>
            <a:pPr>
              <a:spcBef>
                <a:spcPts val="2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Arial Narrow" panose="020B0506020202030204" pitchFamily="34" charset="0"/>
              </a:rPr>
              <a:t>16.ООО </a:t>
            </a:r>
            <a:r>
              <a:rPr lang="ru-RU" sz="900" b="1" dirty="0">
                <a:solidFill>
                  <a:schemeClr val="tx2"/>
                </a:solidFill>
                <a:latin typeface="Arial Narrow" panose="020B0506020202030204" pitchFamily="34" charset="0"/>
              </a:rPr>
              <a:t>«</a:t>
            </a:r>
            <a:r>
              <a:rPr lang="ru-RU" sz="900" b="1" dirty="0" err="1" smtClean="0">
                <a:solidFill>
                  <a:schemeClr val="tx2"/>
                </a:solidFill>
                <a:latin typeface="Arial Narrow" panose="020B0506020202030204" pitchFamily="34" charset="0"/>
              </a:rPr>
              <a:t>Петропласт</a:t>
            </a:r>
            <a:endParaRPr lang="ru-RU" sz="900" b="1" dirty="0">
              <a:solidFill>
                <a:schemeClr val="tx2"/>
              </a:solidFill>
              <a:latin typeface="Arial Narrow" panose="020B05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3377" y="5098403"/>
            <a:ext cx="1809750" cy="773830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34.Некоммерческая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организация «Фонд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предпосевных инвестиций»  </a:t>
            </a:r>
          </a:p>
          <a:p>
            <a:pPr algn="just"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35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. СПП СПб, ТПП СПб и др.  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36. ОАО «Банк «Санкт-Петербург»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669381" y="3104582"/>
            <a:ext cx="2350794" cy="371309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25.ОАО «Технопарк Санкт-Петербурга», включая бизнес-инкубатор «Ингрия»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26.Технопарк «Политехнический»,  включая бизнес-инкубатор 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27.Технопарк НИУ ИТМО включая бизнес-инкубатор , Центр коллективного пользования, Инжиниринговый центр .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28.«Центр коллективного пользования» СПбГУ «Горный»</a:t>
            </a:r>
            <a:b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</a:b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29.Центр прототипирования изделий из композиционных материалов и нанесения покрытий</a:t>
            </a:r>
          </a:p>
          <a:p>
            <a:pPr>
              <a:spcBef>
                <a:spcPts val="600"/>
              </a:spcBef>
            </a:pP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29.Центр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прототипирования изделий из композиционных материалов и нанесения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покрытий</a:t>
            </a:r>
            <a:b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</a:b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30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. ООО «Северо-Западный центр трансфера технологий» 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33. Бизнес-инкубатор Мартышкино</a:t>
            </a:r>
          </a:p>
          <a:p>
            <a:pPr>
              <a:spcBef>
                <a:spcPts val="600"/>
              </a:spcBef>
            </a:pP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38. ООО "Завод по переработке пластмасс им. Комсомольской правды: функционально – инжиниринговый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центр,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инновационно-технологический центр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04862" y="186817"/>
            <a:ext cx="2705100" cy="80791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rgbClr val="00B050"/>
                </a:solidFill>
              </a:rPr>
              <a:t> </a:t>
            </a:r>
            <a:r>
              <a:rPr lang="en-US" sz="900" dirty="0" smtClean="0">
                <a:solidFill>
                  <a:srgbClr val="00B050"/>
                </a:solidFill>
              </a:rPr>
              <a:t>------ </a:t>
            </a:r>
            <a:r>
              <a:rPr lang="ru-RU" sz="900" dirty="0" smtClean="0">
                <a:solidFill>
                  <a:srgbClr val="00B050"/>
                </a:solidFill>
              </a:rPr>
              <a:t>объекты инфраструктуры</a:t>
            </a:r>
            <a:br>
              <a:rPr lang="ru-RU" sz="900" dirty="0" smtClean="0">
                <a:solidFill>
                  <a:srgbClr val="00B050"/>
                </a:solidFill>
              </a:rPr>
            </a:br>
            <a:r>
              <a:rPr lang="en-US" sz="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dirty="0"/>
              <a:t>------ </a:t>
            </a:r>
            <a:r>
              <a:rPr lang="ru-RU" sz="900" dirty="0"/>
              <a:t>производственные </a:t>
            </a:r>
            <a:r>
              <a:rPr lang="ru-RU" sz="900" dirty="0" smtClean="0"/>
              <a:t>предприятия</a:t>
            </a:r>
            <a:br>
              <a:rPr lang="ru-RU" sz="900" dirty="0" smtClean="0"/>
            </a:br>
            <a:r>
              <a:rPr lang="ru-RU" sz="900" dirty="0" smtClean="0"/>
              <a:t> </a:t>
            </a:r>
            <a:r>
              <a:rPr lang="ru-RU" sz="900" dirty="0" smtClean="0">
                <a:solidFill>
                  <a:srgbClr val="FF0000"/>
                </a:solidFill>
              </a:rPr>
              <a:t>-----   производители конечной продукции</a:t>
            </a:r>
            <a:endParaRPr lang="ru-RU" sz="9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900" dirty="0" smtClean="0"/>
              <a:t> </a:t>
            </a:r>
            <a:r>
              <a:rPr lang="en-US" sz="900" dirty="0" smtClean="0">
                <a:solidFill>
                  <a:schemeClr val="accent4">
                    <a:lumMod val="75000"/>
                  </a:schemeClr>
                </a:solidFill>
              </a:rPr>
              <a:t>------ </a:t>
            </a:r>
            <a:r>
              <a:rPr lang="ru-RU" sz="900" dirty="0" smtClean="0">
                <a:solidFill>
                  <a:schemeClr val="accent4">
                    <a:lumMod val="75000"/>
                  </a:schemeClr>
                </a:solidFill>
              </a:rPr>
              <a:t>предприятия осуществляющие ОКР </a:t>
            </a: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en-US" sz="900" dirty="0" smtClean="0"/>
              <a:t> </a:t>
            </a:r>
            <a:r>
              <a:rPr lang="en-US" sz="900" dirty="0" smtClean="0"/>
              <a:t>------ </a:t>
            </a:r>
            <a:r>
              <a:rPr lang="ru-RU" sz="900" dirty="0" smtClean="0">
                <a:solidFill>
                  <a:srgbClr val="7030A0"/>
                </a:solidFill>
              </a:rPr>
              <a:t>предприятия </a:t>
            </a:r>
            <a:r>
              <a:rPr lang="ru-RU" sz="900" dirty="0">
                <a:solidFill>
                  <a:srgbClr val="7030A0"/>
                </a:solidFill>
              </a:rPr>
              <a:t>осуществляющие </a:t>
            </a:r>
            <a:r>
              <a:rPr lang="ru-RU" sz="900" dirty="0" smtClean="0">
                <a:solidFill>
                  <a:srgbClr val="7030A0"/>
                </a:solidFill>
              </a:rPr>
              <a:t>ОКР и НИОКР</a:t>
            </a:r>
            <a:endParaRPr lang="ru-RU" sz="900" dirty="0">
              <a:solidFill>
                <a:srgbClr val="7030A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43224" y="1781063"/>
            <a:ext cx="1914525" cy="645590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spcBef>
                <a:spcPts val="200"/>
              </a:spcBef>
            </a:pPr>
            <a:r>
              <a:rPr lang="ru-RU" sz="900" b="1" dirty="0" smtClean="0">
                <a:solidFill>
                  <a:srgbClr val="C00000"/>
                </a:solidFill>
                <a:latin typeface="Arial Narrow" panose="020B0506020202030204" pitchFamily="34" charset="0"/>
              </a:rPr>
              <a:t>6. ОАО </a:t>
            </a:r>
            <a:r>
              <a:rPr lang="ru-RU" sz="900" b="1" dirty="0">
                <a:solidFill>
                  <a:srgbClr val="C00000"/>
                </a:solidFill>
                <a:latin typeface="Arial Narrow" panose="020B0506020202030204" pitchFamily="34" charset="0"/>
              </a:rPr>
              <a:t>«</a:t>
            </a:r>
            <a:r>
              <a:rPr lang="ru-RU" sz="900" b="1" dirty="0" smtClean="0">
                <a:solidFill>
                  <a:srgbClr val="C00000"/>
                </a:solidFill>
                <a:latin typeface="Arial Narrow" panose="020B0506020202030204" pitchFamily="34" charset="0"/>
              </a:rPr>
              <a:t>Средне-Невский судостроительный завод»</a:t>
            </a:r>
          </a:p>
          <a:p>
            <a:pPr>
              <a:spcBef>
                <a:spcPts val="200"/>
              </a:spcBef>
            </a:pPr>
            <a:r>
              <a:rPr lang="ru-RU" sz="900" b="1" dirty="0" smtClean="0">
                <a:solidFill>
                  <a:srgbClr val="C00000"/>
                </a:solidFill>
                <a:latin typeface="Arial Narrow" panose="020B0506020202030204" pitchFamily="34" charset="0"/>
              </a:rPr>
              <a:t>Другие производители конечной продукции</a:t>
            </a:r>
            <a:endParaRPr lang="ru-RU" sz="900" b="1" dirty="0">
              <a:solidFill>
                <a:srgbClr val="C00000"/>
              </a:solidFill>
              <a:latin typeface="Arial Narrow" panose="020B05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68152" y="5259371"/>
            <a:ext cx="2301229" cy="1381689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900" b="1" dirty="0" smtClean="0">
                <a:solidFill>
                  <a:srgbClr val="7030A0"/>
                </a:solidFill>
                <a:latin typeface="Arial Narrow" panose="020B0506020202030204" pitchFamily="34" charset="0"/>
              </a:rPr>
              <a:t>2.ЗАО </a:t>
            </a:r>
            <a:r>
              <a:rPr lang="ru-RU" sz="900" b="1" dirty="0">
                <a:solidFill>
                  <a:srgbClr val="7030A0"/>
                </a:solidFill>
                <a:latin typeface="Arial Narrow" panose="020B0506020202030204" pitchFamily="34" charset="0"/>
              </a:rPr>
              <a:t>«НТЦ Прикладных </a:t>
            </a:r>
            <a:r>
              <a:rPr lang="ru-RU" sz="900" b="1" dirty="0" err="1" smtClean="0">
                <a:solidFill>
                  <a:srgbClr val="7030A0"/>
                </a:solidFill>
                <a:latin typeface="Arial Narrow" panose="020B0506020202030204" pitchFamily="34" charset="0"/>
              </a:rPr>
              <a:t>нанотехнологий</a:t>
            </a:r>
            <a:r>
              <a:rPr lang="ru-RU" sz="900" b="1" dirty="0" smtClean="0">
                <a:solidFill>
                  <a:srgbClr val="7030A0"/>
                </a:solidFill>
                <a:latin typeface="Arial Narrow" panose="020B0506020202030204" pitchFamily="34" charset="0"/>
              </a:rPr>
              <a:t>»</a:t>
            </a:r>
            <a:endParaRPr lang="ru-RU" sz="900" b="1" dirty="0">
              <a:solidFill>
                <a:srgbClr val="7030A0"/>
              </a:solidFill>
              <a:latin typeface="Arial Narrow" panose="020B0506020202030204" pitchFamily="34" charset="0"/>
            </a:endParaRPr>
          </a:p>
          <a:p>
            <a:pPr algn="just"/>
            <a:r>
              <a:rPr lang="ru-RU" sz="900" b="1" dirty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  <a:t>3.ООО «Завод по переработке пластмасс </a:t>
            </a:r>
            <a:br>
              <a:rPr lang="ru-RU" sz="900" b="1" dirty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</a:br>
            <a:r>
              <a:rPr lang="ru-RU" sz="900" b="1" dirty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  <a:t>им. Комсомольской </a:t>
            </a:r>
            <a:r>
              <a:rPr lang="ru-RU" sz="900" b="1" dirty="0" smtClean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  <a:t>правды»</a:t>
            </a:r>
            <a:endParaRPr lang="ru-RU" sz="900" b="1" dirty="0">
              <a:solidFill>
                <a:schemeClr val="accent3">
                  <a:lumMod val="75000"/>
                </a:schemeClr>
              </a:solidFill>
              <a:latin typeface="Arial Narrow" panose="020B0506020202030204" pitchFamily="34" charset="0"/>
            </a:endParaRPr>
          </a:p>
          <a:p>
            <a:pPr algn="just"/>
            <a:r>
              <a:rPr lang="ru-RU" sz="900" b="1" dirty="0" smtClean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  <a:t>7. ФГУП «Крыловский </a:t>
            </a:r>
            <a:r>
              <a:rPr lang="ru-RU" sz="900" b="1" dirty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  <a:t>государственный научный </a:t>
            </a:r>
            <a:endParaRPr lang="ru-RU" sz="900" b="1" dirty="0" smtClean="0">
              <a:solidFill>
                <a:schemeClr val="accent3">
                  <a:lumMod val="75000"/>
                </a:schemeClr>
              </a:solidFill>
              <a:latin typeface="Arial Narrow" panose="020B0506020202030204" pitchFamily="34" charset="0"/>
            </a:endParaRPr>
          </a:p>
          <a:p>
            <a:pPr algn="just"/>
            <a:r>
              <a:rPr lang="ru-RU" sz="900" b="1" dirty="0" smtClean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  <a:t>центр»</a:t>
            </a:r>
          </a:p>
          <a:p>
            <a:pPr algn="just">
              <a:lnSpc>
                <a:spcPct val="150000"/>
              </a:lnSpc>
            </a:pPr>
            <a:r>
              <a:rPr lang="ru-RU" sz="900" b="1" dirty="0" smtClean="0">
                <a:solidFill>
                  <a:srgbClr val="7030A0"/>
                </a:solidFill>
                <a:latin typeface="Arial Narrow" panose="020B0506020202030204" pitchFamily="34" charset="0"/>
              </a:rPr>
              <a:t>15.ООО </a:t>
            </a:r>
            <a:r>
              <a:rPr lang="ru-RU" sz="900" b="1" dirty="0">
                <a:solidFill>
                  <a:srgbClr val="7030A0"/>
                </a:solidFill>
                <a:latin typeface="Arial Narrow" panose="020B0506020202030204" pitchFamily="34" charset="0"/>
              </a:rPr>
              <a:t>"НПК </a:t>
            </a:r>
            <a:r>
              <a:rPr lang="ru-RU" sz="900" b="1" dirty="0" err="1" smtClean="0">
                <a:solidFill>
                  <a:srgbClr val="7030A0"/>
                </a:solidFill>
                <a:latin typeface="Arial Narrow" panose="020B0506020202030204" pitchFamily="34" charset="0"/>
              </a:rPr>
              <a:t>Нанокомпозит</a:t>
            </a:r>
            <a:r>
              <a:rPr lang="ru-RU" sz="900" b="1" dirty="0" smtClean="0">
                <a:solidFill>
                  <a:srgbClr val="7030A0"/>
                </a:solidFill>
                <a:latin typeface="Arial Narrow" panose="020B0506020202030204" pitchFamily="34" charset="0"/>
              </a:rPr>
              <a:t>»</a:t>
            </a:r>
          </a:p>
          <a:p>
            <a:pPr algn="just">
              <a:lnSpc>
                <a:spcPct val="150000"/>
              </a:lnSpc>
            </a:pPr>
            <a:r>
              <a:rPr lang="ru-RU" sz="900" b="1" dirty="0" smtClean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  <a:t>17.АО «</a:t>
            </a:r>
            <a:r>
              <a:rPr lang="ru-RU" sz="900" b="1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  <a:t>Гипрорыбфлот</a:t>
            </a:r>
            <a:r>
              <a:rPr lang="ru-RU" sz="900" b="1" dirty="0" smtClean="0">
                <a:solidFill>
                  <a:schemeClr val="accent3">
                    <a:lumMod val="75000"/>
                  </a:schemeClr>
                </a:solidFill>
                <a:latin typeface="Arial Narrow" panose="020B0506020202030204" pitchFamily="34" charset="0"/>
              </a:rPr>
              <a:t>»</a:t>
            </a:r>
            <a:endParaRPr lang="ru-RU" sz="900" b="1" dirty="0">
              <a:solidFill>
                <a:schemeClr val="accent3">
                  <a:lumMod val="75000"/>
                </a:schemeClr>
              </a:solidFill>
              <a:latin typeface="Arial Narrow" panose="020B050602020203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29864" y="2867026"/>
            <a:ext cx="3032090" cy="13606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dirty="0" smtClean="0">
                <a:latin typeface="Arial Narrow" panose="020B0506020202030204" pitchFamily="34" charset="0"/>
              </a:rPr>
              <a:t>Композитный кластер </a:t>
            </a:r>
            <a:br>
              <a:rPr lang="ru-RU" dirty="0" smtClean="0">
                <a:latin typeface="Arial Narrow" panose="020B0506020202030204" pitchFamily="34" charset="0"/>
              </a:rPr>
            </a:br>
            <a:r>
              <a:rPr lang="ru-RU" dirty="0" smtClean="0">
                <a:latin typeface="Arial Narrow" panose="020B0506020202030204" pitchFamily="34" charset="0"/>
              </a:rPr>
              <a:t>Санкт-Петербурга</a:t>
            </a:r>
            <a:endParaRPr lang="ru-RU" dirty="0">
              <a:latin typeface="Arial Narrow" panose="020B05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22306" y="1748246"/>
            <a:ext cx="3021694" cy="671238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Комитет по промышленной политике и инновациям СПб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Комитет по строительству СПб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rPr>
              <a:t>Комитет по экономической политике и стратегическому планированию СПб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Arial Narrow" panose="020B050602020203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525274" y="5330662"/>
            <a:ext cx="1841939" cy="912329"/>
            <a:chOff x="2363349" y="5578312"/>
            <a:chExt cx="1841939" cy="912329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363349" y="5578312"/>
              <a:ext cx="1738103" cy="912329"/>
            </a:xfrm>
            <a:prstGeom prst="rect">
              <a:avLst/>
            </a:prstGeom>
          </p:spPr>
          <p:txBody>
            <a:bodyPr wrap="square" lIns="65306" tIns="32653" rIns="65306" bIns="32653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ru-RU" sz="900" b="1" dirty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18.СПбГПУ</a:t>
              </a:r>
            </a:p>
            <a:p>
              <a:pPr>
                <a:spcBef>
                  <a:spcPts val="300"/>
                </a:spcBef>
              </a:pPr>
              <a:r>
                <a:rPr lang="ru-RU" sz="900" b="1" dirty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19.СПбГУТИ</a:t>
              </a:r>
            </a:p>
            <a:p>
              <a:pPr>
                <a:spcBef>
                  <a:spcPts val="300"/>
                </a:spcBef>
              </a:pPr>
              <a:r>
                <a:rPr lang="ru-RU" sz="900" b="1" dirty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20.СПб ГТИ</a:t>
              </a:r>
            </a:p>
            <a:p>
              <a:pPr>
                <a:spcBef>
                  <a:spcPts val="300"/>
                </a:spcBef>
              </a:pPr>
              <a:r>
                <a:rPr lang="ru-RU" sz="900" b="1" dirty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21.СПбГУ</a:t>
              </a:r>
            </a:p>
            <a:p>
              <a:pPr>
                <a:spcBef>
                  <a:spcPts val="300"/>
                </a:spcBef>
              </a:pPr>
              <a:r>
                <a:rPr lang="ru-RU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22.СПбГЭУ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Arial Narrow" panose="020B0506020202030204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76576" y="5578312"/>
              <a:ext cx="1128712" cy="735358"/>
            </a:xfrm>
            <a:prstGeom prst="rect">
              <a:avLst/>
            </a:prstGeom>
          </p:spPr>
          <p:txBody>
            <a:bodyPr wrap="square" lIns="65306" tIns="32653" rIns="65306" bIns="32653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ru-RU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23.СПб </a:t>
              </a:r>
              <a:r>
                <a:rPr lang="ru-RU" sz="900" b="1" dirty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ГАСУ</a:t>
              </a:r>
            </a:p>
            <a:p>
              <a:pPr>
                <a:spcBef>
                  <a:spcPts val="300"/>
                </a:spcBef>
              </a:pPr>
              <a:r>
                <a:rPr lang="ru-RU" sz="900" b="1" dirty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24.СПбГУ «Горный»</a:t>
              </a:r>
            </a:p>
            <a:p>
              <a:pPr>
                <a:spcBef>
                  <a:spcPts val="300"/>
                </a:spcBef>
              </a:pPr>
              <a:r>
                <a:rPr lang="ru-RU" sz="900" b="1" dirty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31. СПб ГУ ИТМО </a:t>
              </a:r>
            </a:p>
            <a:p>
              <a:pPr>
                <a:spcBef>
                  <a:spcPts val="300"/>
                </a:spcBef>
              </a:pPr>
              <a:r>
                <a:rPr lang="ru-RU" sz="900" b="1" dirty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32. </a:t>
              </a:r>
              <a:r>
                <a:rPr lang="ru-RU" sz="900" b="1" dirty="0" err="1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СПбГЭТУ</a:t>
              </a:r>
              <a:r>
                <a:rPr lang="ru-RU" sz="900" b="1" dirty="0">
                  <a:solidFill>
                    <a:schemeClr val="bg1">
                      <a:lumMod val="50000"/>
                    </a:schemeClr>
                  </a:solidFill>
                  <a:latin typeface="Arial Narrow" panose="020B0506020202030204" pitchFamily="34" charset="0"/>
                </a:rPr>
                <a:t> «ЛЭТИ»</a:t>
              </a: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385148" y="1167332"/>
            <a:ext cx="1877979" cy="566105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Производство сырья и комплектующих</a:t>
            </a:r>
            <a:endParaRPr lang="ru-RU" sz="1400" dirty="0">
              <a:solidFill>
                <a:schemeClr val="bg1"/>
              </a:solidFill>
              <a:latin typeface="Arial Narrow" panose="020B0506020202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906064" y="1167332"/>
            <a:ext cx="1877979" cy="566105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Производство конечной продукции</a:t>
            </a:r>
            <a:endParaRPr lang="ru-RU" sz="1400" dirty="0">
              <a:solidFill>
                <a:schemeClr val="bg1"/>
              </a:solidFill>
              <a:latin typeface="Arial Narrow" panose="020B0506020202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246131" y="1167332"/>
            <a:ext cx="2232672" cy="56610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506020202030204" pitchFamily="34" charset="0"/>
              </a:rPr>
              <a:t>Органы власти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600824" y="2510469"/>
            <a:ext cx="2133601" cy="566105"/>
          </a:xfrm>
          <a:prstGeom prst="roundRect">
            <a:avLst/>
          </a:prstGeom>
          <a:solidFill>
            <a:srgbClr val="2B8547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dirty="0">
                <a:solidFill>
                  <a:schemeClr val="bg1"/>
                </a:solidFill>
                <a:latin typeface="Arial Narrow" panose="020B0506020202030204" pitchFamily="34" charset="0"/>
              </a:rPr>
              <a:t>Технологическая инфраструктура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368152" y="4693265"/>
            <a:ext cx="1877979" cy="566105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Научные исследования и разработки</a:t>
            </a:r>
            <a:endParaRPr lang="ru-RU" sz="1400" dirty="0">
              <a:solidFill>
                <a:schemeClr val="bg1"/>
              </a:solidFill>
              <a:latin typeface="Arial Narrow" panose="020B050602020203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385398" y="4688597"/>
            <a:ext cx="1877979" cy="566105"/>
          </a:xfrm>
          <a:prstGeom prst="roundRect">
            <a:avLst/>
          </a:prstGeom>
          <a:solidFill>
            <a:srgbClr val="2B8547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ВУЗы</a:t>
            </a:r>
            <a:endParaRPr lang="ru-RU" sz="1400" dirty="0">
              <a:solidFill>
                <a:schemeClr val="bg1"/>
              </a:solidFill>
              <a:latin typeface="Arial Narrow" panose="020B0506020202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05124" y="4454888"/>
            <a:ext cx="1877979" cy="566105"/>
          </a:xfrm>
          <a:prstGeom prst="roundRect">
            <a:avLst/>
          </a:prstGeom>
          <a:solidFill>
            <a:srgbClr val="2B8547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Финансовые и некоммерческие организации</a:t>
            </a:r>
            <a:endParaRPr lang="ru-RU" sz="1400" dirty="0">
              <a:solidFill>
                <a:schemeClr val="bg1"/>
              </a:solidFill>
              <a:latin typeface="Arial Narrow" panose="020B0506020202030204" pitchFamily="34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178732" y="1026835"/>
            <a:ext cx="4908569" cy="3186653"/>
          </a:xfrm>
          <a:custGeom>
            <a:avLst/>
            <a:gdLst>
              <a:gd name="connsiteX0" fmla="*/ 1011893 w 4908569"/>
              <a:gd name="connsiteY0" fmla="*/ 3078440 h 3186653"/>
              <a:gd name="connsiteX1" fmla="*/ 316568 w 4908569"/>
              <a:gd name="connsiteY1" fmla="*/ 2973665 h 3186653"/>
              <a:gd name="connsiteX2" fmla="*/ 2243 w 4908569"/>
              <a:gd name="connsiteY2" fmla="*/ 678140 h 3186653"/>
              <a:gd name="connsiteX3" fmla="*/ 459443 w 4908569"/>
              <a:gd name="connsiteY3" fmla="*/ 106640 h 3186653"/>
              <a:gd name="connsiteX4" fmla="*/ 2526368 w 4908569"/>
              <a:gd name="connsiteY4" fmla="*/ 106640 h 3186653"/>
              <a:gd name="connsiteX5" fmla="*/ 4593293 w 4908569"/>
              <a:gd name="connsiteY5" fmla="*/ 78065 h 3186653"/>
              <a:gd name="connsiteX6" fmla="*/ 4793318 w 4908569"/>
              <a:gd name="connsiteY6" fmla="*/ 1240115 h 3186653"/>
              <a:gd name="connsiteX7" fmla="*/ 3526493 w 4908569"/>
              <a:gd name="connsiteY7" fmla="*/ 1792565 h 3186653"/>
              <a:gd name="connsiteX8" fmla="*/ 2202518 w 4908569"/>
              <a:gd name="connsiteY8" fmla="*/ 1811615 h 3186653"/>
              <a:gd name="connsiteX9" fmla="*/ 1411943 w 4908569"/>
              <a:gd name="connsiteY9" fmla="*/ 2906990 h 3186653"/>
              <a:gd name="connsiteX10" fmla="*/ 1011893 w 4908569"/>
              <a:gd name="connsiteY10" fmla="*/ 3078440 h 318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8569" h="3186653">
                <a:moveTo>
                  <a:pt x="1011893" y="3078440"/>
                </a:moveTo>
                <a:cubicBezTo>
                  <a:pt x="829331" y="3089552"/>
                  <a:pt x="484843" y="3373715"/>
                  <a:pt x="316568" y="2973665"/>
                </a:cubicBezTo>
                <a:cubicBezTo>
                  <a:pt x="148293" y="2573615"/>
                  <a:pt x="-21569" y="1155977"/>
                  <a:pt x="2243" y="678140"/>
                </a:cubicBezTo>
                <a:cubicBezTo>
                  <a:pt x="26055" y="200303"/>
                  <a:pt x="38756" y="201890"/>
                  <a:pt x="459443" y="106640"/>
                </a:cubicBezTo>
                <a:cubicBezTo>
                  <a:pt x="880130" y="11390"/>
                  <a:pt x="2526368" y="106640"/>
                  <a:pt x="2526368" y="106640"/>
                </a:cubicBezTo>
                <a:cubicBezTo>
                  <a:pt x="3215343" y="101877"/>
                  <a:pt x="4215468" y="-110847"/>
                  <a:pt x="4593293" y="78065"/>
                </a:cubicBezTo>
                <a:cubicBezTo>
                  <a:pt x="4971118" y="266977"/>
                  <a:pt x="4971118" y="954365"/>
                  <a:pt x="4793318" y="1240115"/>
                </a:cubicBezTo>
                <a:cubicBezTo>
                  <a:pt x="4615518" y="1525865"/>
                  <a:pt x="3958293" y="1697315"/>
                  <a:pt x="3526493" y="1792565"/>
                </a:cubicBezTo>
                <a:cubicBezTo>
                  <a:pt x="3094693" y="1887815"/>
                  <a:pt x="2554943" y="1625878"/>
                  <a:pt x="2202518" y="1811615"/>
                </a:cubicBezTo>
                <a:cubicBezTo>
                  <a:pt x="1850093" y="1997352"/>
                  <a:pt x="1608793" y="2695853"/>
                  <a:pt x="1411943" y="2906990"/>
                </a:cubicBezTo>
                <a:cubicBezTo>
                  <a:pt x="1215093" y="3118127"/>
                  <a:pt x="1194455" y="3067328"/>
                  <a:pt x="1011893" y="3078440"/>
                </a:cubicBezTo>
                <a:close/>
              </a:path>
            </a:pathLst>
          </a:custGeom>
          <a:noFill/>
          <a:ln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313285" y="2426653"/>
            <a:ext cx="6834549" cy="4346248"/>
          </a:xfrm>
          <a:custGeom>
            <a:avLst/>
            <a:gdLst>
              <a:gd name="connsiteX0" fmla="*/ 6534330 w 6834549"/>
              <a:gd name="connsiteY0" fmla="*/ 486568 h 4346248"/>
              <a:gd name="connsiteX1" fmla="*/ 6496230 w 6834549"/>
              <a:gd name="connsiteY1" fmla="*/ 76993 h 4346248"/>
              <a:gd name="connsiteX2" fmla="*/ 5829480 w 6834549"/>
              <a:gd name="connsiteY2" fmla="*/ 57943 h 4346248"/>
              <a:gd name="connsiteX3" fmla="*/ 4114980 w 6834549"/>
              <a:gd name="connsiteY3" fmla="*/ 162718 h 4346248"/>
              <a:gd name="connsiteX4" fmla="*/ 3600630 w 6834549"/>
              <a:gd name="connsiteY4" fmla="*/ 1858168 h 4346248"/>
              <a:gd name="connsiteX5" fmla="*/ 657405 w 6834549"/>
              <a:gd name="connsiteY5" fmla="*/ 2201068 h 4346248"/>
              <a:gd name="connsiteX6" fmla="*/ 57330 w 6834549"/>
              <a:gd name="connsiteY6" fmla="*/ 2286793 h 4346248"/>
              <a:gd name="connsiteX7" fmla="*/ 38280 w 6834549"/>
              <a:gd name="connsiteY7" fmla="*/ 2734468 h 4346248"/>
              <a:gd name="connsiteX8" fmla="*/ 181155 w 6834549"/>
              <a:gd name="connsiteY8" fmla="*/ 3963193 h 4346248"/>
              <a:gd name="connsiteX9" fmla="*/ 828855 w 6834549"/>
              <a:gd name="connsiteY9" fmla="*/ 4153693 h 4346248"/>
              <a:gd name="connsiteX10" fmla="*/ 3086280 w 6834549"/>
              <a:gd name="connsiteY10" fmla="*/ 4229893 h 4346248"/>
              <a:gd name="connsiteX11" fmla="*/ 6220005 w 6834549"/>
              <a:gd name="connsiteY11" fmla="*/ 4287043 h 4346248"/>
              <a:gd name="connsiteX12" fmla="*/ 6820080 w 6834549"/>
              <a:gd name="connsiteY12" fmla="*/ 3315493 h 4346248"/>
              <a:gd name="connsiteX13" fmla="*/ 6639105 w 6834549"/>
              <a:gd name="connsiteY13" fmla="*/ 1096168 h 4346248"/>
              <a:gd name="connsiteX14" fmla="*/ 6534330 w 6834549"/>
              <a:gd name="connsiteY14" fmla="*/ 486568 h 434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34549" h="4346248">
                <a:moveTo>
                  <a:pt x="6534330" y="486568"/>
                </a:moveTo>
                <a:cubicBezTo>
                  <a:pt x="6510518" y="316706"/>
                  <a:pt x="6613705" y="148430"/>
                  <a:pt x="6496230" y="76993"/>
                </a:cubicBezTo>
                <a:cubicBezTo>
                  <a:pt x="6378755" y="5556"/>
                  <a:pt x="6226355" y="43656"/>
                  <a:pt x="5829480" y="57943"/>
                </a:cubicBezTo>
                <a:cubicBezTo>
                  <a:pt x="5432605" y="72230"/>
                  <a:pt x="4486455" y="-137320"/>
                  <a:pt x="4114980" y="162718"/>
                </a:cubicBezTo>
                <a:cubicBezTo>
                  <a:pt x="3743505" y="462755"/>
                  <a:pt x="4176892" y="1518443"/>
                  <a:pt x="3600630" y="1858168"/>
                </a:cubicBezTo>
                <a:cubicBezTo>
                  <a:pt x="3024367" y="2197893"/>
                  <a:pt x="1247955" y="2129631"/>
                  <a:pt x="657405" y="2201068"/>
                </a:cubicBezTo>
                <a:cubicBezTo>
                  <a:pt x="66855" y="2272505"/>
                  <a:pt x="160518" y="2197893"/>
                  <a:pt x="57330" y="2286793"/>
                </a:cubicBezTo>
                <a:cubicBezTo>
                  <a:pt x="-45858" y="2375693"/>
                  <a:pt x="17643" y="2455068"/>
                  <a:pt x="38280" y="2734468"/>
                </a:cubicBezTo>
                <a:cubicBezTo>
                  <a:pt x="58917" y="3013868"/>
                  <a:pt x="49393" y="3726656"/>
                  <a:pt x="181155" y="3963193"/>
                </a:cubicBezTo>
                <a:cubicBezTo>
                  <a:pt x="312917" y="4199730"/>
                  <a:pt x="344668" y="4109243"/>
                  <a:pt x="828855" y="4153693"/>
                </a:cubicBezTo>
                <a:cubicBezTo>
                  <a:pt x="1313042" y="4198143"/>
                  <a:pt x="3086280" y="4229893"/>
                  <a:pt x="3086280" y="4229893"/>
                </a:cubicBezTo>
                <a:cubicBezTo>
                  <a:pt x="3984805" y="4252118"/>
                  <a:pt x="5597705" y="4439443"/>
                  <a:pt x="6220005" y="4287043"/>
                </a:cubicBezTo>
                <a:cubicBezTo>
                  <a:pt x="6842305" y="4134643"/>
                  <a:pt x="6750230" y="3847305"/>
                  <a:pt x="6820080" y="3315493"/>
                </a:cubicBezTo>
                <a:cubicBezTo>
                  <a:pt x="6889930" y="2783681"/>
                  <a:pt x="6686730" y="1574005"/>
                  <a:pt x="6639105" y="1096168"/>
                </a:cubicBezTo>
                <a:cubicBezTo>
                  <a:pt x="6591480" y="618331"/>
                  <a:pt x="6558142" y="656430"/>
                  <a:pt x="6534330" y="486568"/>
                </a:cubicBezTo>
                <a:close/>
              </a:path>
            </a:pathLst>
          </a:custGeom>
          <a:noFill/>
          <a:ln>
            <a:solidFill>
              <a:srgbClr val="00E2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1721176">
            <a:off x="2073406" y="2749612"/>
            <a:ext cx="514350" cy="38231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5249547">
            <a:off x="3966579" y="2351863"/>
            <a:ext cx="403539" cy="38231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8133861">
            <a:off x="5363514" y="2458468"/>
            <a:ext cx="514350" cy="38231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20391116">
            <a:off x="2233209" y="3969992"/>
            <a:ext cx="514350" cy="38231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9611109">
            <a:off x="5865131" y="3090542"/>
            <a:ext cx="514350" cy="38231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14692739">
            <a:off x="5015613" y="4238036"/>
            <a:ext cx="388264" cy="38231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17234235">
            <a:off x="3203205" y="4247093"/>
            <a:ext cx="382239" cy="38231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45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4"/>
          <p:cNvSpPr>
            <a:spLocks noChangeArrowheads="1"/>
          </p:cNvSpPr>
          <p:nvPr/>
        </p:nvSpPr>
        <p:spPr bwMode="auto">
          <a:xfrm>
            <a:off x="407347" y="4834022"/>
            <a:ext cx="2571429" cy="514286"/>
          </a:xfrm>
          <a:prstGeom prst="roundRect">
            <a:avLst>
              <a:gd name="adj" fmla="val 16667"/>
            </a:avLst>
          </a:prstGeom>
          <a:solidFill>
            <a:srgbClr val="ECECEC"/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НАУЧНО-ТЕХНИЧЕСКИЙ СОВЕТ</a:t>
            </a: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407347" y="2509825"/>
            <a:ext cx="2571429" cy="514286"/>
          </a:xfrm>
          <a:prstGeom prst="roundRect">
            <a:avLst>
              <a:gd name="adj" fmla="val 16667"/>
            </a:avLst>
          </a:prstGeom>
          <a:solidFill>
            <a:srgbClr val="ECECEC"/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НАБЛЮДАТЕЛЬНЫЙ СОВЕТ</a:t>
            </a: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3159823" y="4136723"/>
            <a:ext cx="2571429" cy="51428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СПЕЦИАЛИЗИРОВАННАЯ ОРГАНИЗАЦИЯ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ООО «УК «Композитный Кластер </a:t>
            </a:r>
            <a:b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Санкт-Петербурга»</a:t>
            </a: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402421" y="4136986"/>
            <a:ext cx="2571429" cy="514286"/>
          </a:xfrm>
          <a:prstGeom prst="roundRect">
            <a:avLst>
              <a:gd name="adj" fmla="val 16667"/>
            </a:avLst>
          </a:prstGeom>
          <a:solidFill>
            <a:srgbClr val="ECECEC"/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СОВЕТ КЛАСТЕРА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159823" y="5446648"/>
            <a:ext cx="2571429" cy="25714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КЛАСТЕРНЫЕ ПРОЕКТЫ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endParaRPr lang="ru-RU" altLang="ru-RU" sz="800" b="1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416238" y="192860"/>
            <a:ext cx="8067672" cy="74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Организационная структура </a:t>
            </a:r>
            <a:r>
              <a:rPr lang="ru-RU" altLang="ru-RU" sz="2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altLang="ru-RU" sz="2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altLang="ru-RU" sz="2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Композитного кластера </a:t>
            </a:r>
            <a:r>
              <a:rPr lang="ru-RU" altLang="ru-RU" sz="2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Санкт-Петербурга</a:t>
            </a:r>
          </a:p>
        </p:txBody>
      </p:sp>
      <p:cxnSp>
        <p:nvCxnSpPr>
          <p:cNvPr id="31" name="Соединительная линия уступом 30"/>
          <p:cNvCxnSpPr>
            <a:stCxn id="167" idx="3"/>
            <a:endCxn id="168" idx="3"/>
          </p:cNvCxnSpPr>
          <p:nvPr/>
        </p:nvCxnSpPr>
        <p:spPr>
          <a:xfrm>
            <a:off x="8658162" y="3366081"/>
            <a:ext cx="1" cy="1285191"/>
          </a:xfrm>
          <a:prstGeom prst="bentConnector3">
            <a:avLst>
              <a:gd name="adj1" fmla="val 22860100000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168" idx="3"/>
            <a:endCxn id="247" idx="3"/>
          </p:cNvCxnSpPr>
          <p:nvPr/>
        </p:nvCxnSpPr>
        <p:spPr>
          <a:xfrm flipH="1">
            <a:off x="8643351" y="4651272"/>
            <a:ext cx="14811" cy="699057"/>
          </a:xfrm>
          <a:prstGeom prst="bentConnector3">
            <a:avLst>
              <a:gd name="adj1" fmla="val -1552603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utoShape 16"/>
          <p:cNvSpPr>
            <a:spLocks noChangeArrowheads="1"/>
          </p:cNvSpPr>
          <p:nvPr/>
        </p:nvSpPr>
        <p:spPr bwMode="auto">
          <a:xfrm>
            <a:off x="3159823" y="2505491"/>
            <a:ext cx="2571429" cy="51428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УЧАСТНИКИ КЛАСТЕРА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kern="1400" spc="-7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(в том числе </a:t>
            </a:r>
            <a:br>
              <a:rPr lang="ru-RU" altLang="ru-RU" sz="800" b="1" kern="1400" spc="-7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800" b="1" kern="1400" spc="-7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учредители специализированной организации</a:t>
            </a: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66" name="AutoShape 15"/>
          <p:cNvSpPr>
            <a:spLocks noChangeArrowheads="1"/>
          </p:cNvSpPr>
          <p:nvPr/>
        </p:nvSpPr>
        <p:spPr bwMode="auto">
          <a:xfrm>
            <a:off x="984028" y="1706190"/>
            <a:ext cx="7028936" cy="575548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ПРАВИТЕЛЬСТВО САНКТ-ПЕТЕРБУРГА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Комитет по промышленной политике и инновациям</a:t>
            </a:r>
          </a:p>
        </p:txBody>
      </p:sp>
      <p:sp>
        <p:nvSpPr>
          <p:cNvPr id="67" name="AutoShape 14"/>
          <p:cNvSpPr>
            <a:spLocks noChangeArrowheads="1"/>
          </p:cNvSpPr>
          <p:nvPr/>
        </p:nvSpPr>
        <p:spPr bwMode="auto">
          <a:xfrm>
            <a:off x="999204" y="1110655"/>
            <a:ext cx="7013761" cy="5400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МИНПРОМТОРГ</a:t>
            </a:r>
          </a:p>
        </p:txBody>
      </p:sp>
      <p:cxnSp>
        <p:nvCxnSpPr>
          <p:cNvPr id="114" name="Соединительная линия уступом 113"/>
          <p:cNvCxnSpPr>
            <a:stCxn id="65" idx="3"/>
            <a:endCxn id="134" idx="2"/>
          </p:cNvCxnSpPr>
          <p:nvPr/>
        </p:nvCxnSpPr>
        <p:spPr>
          <a:xfrm flipH="1">
            <a:off x="1693062" y="2762634"/>
            <a:ext cx="4038190" cy="3555697"/>
          </a:xfrm>
          <a:prstGeom prst="bentConnector4">
            <a:avLst>
              <a:gd name="adj1" fmla="val -5661"/>
              <a:gd name="adj2" fmla="val 106429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Соединительная линия уступом 146"/>
          <p:cNvCxnSpPr>
            <a:stCxn id="65" idx="1"/>
            <a:endCxn id="10" idx="3"/>
          </p:cNvCxnSpPr>
          <p:nvPr/>
        </p:nvCxnSpPr>
        <p:spPr>
          <a:xfrm rot="10800000" flipV="1">
            <a:off x="2973851" y="2762633"/>
            <a:ext cx="185973" cy="163149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Соединительная линия уступом 186"/>
          <p:cNvCxnSpPr>
            <a:stCxn id="67" idx="3"/>
            <a:endCxn id="66" idx="3"/>
          </p:cNvCxnSpPr>
          <p:nvPr/>
        </p:nvCxnSpPr>
        <p:spPr>
          <a:xfrm flipH="1">
            <a:off x="8012964" y="1380655"/>
            <a:ext cx="1" cy="613309"/>
          </a:xfrm>
          <a:prstGeom prst="bentConnector3">
            <a:avLst>
              <a:gd name="adj1" fmla="val -22860000000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7"/>
          <p:cNvSpPr>
            <a:spLocks noChangeArrowheads="1"/>
          </p:cNvSpPr>
          <p:nvPr/>
        </p:nvSpPr>
        <p:spPr bwMode="auto">
          <a:xfrm>
            <a:off x="6036026" y="2269151"/>
            <a:ext cx="2571429" cy="26359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ИНФРАСТУКТУРА КЛАСТЕРА</a:t>
            </a:r>
          </a:p>
        </p:txBody>
      </p:sp>
      <p:sp>
        <p:nvSpPr>
          <p:cNvPr id="166" name="AutoShape 16"/>
          <p:cNvSpPr>
            <a:spLocks noChangeArrowheads="1"/>
          </p:cNvSpPr>
          <p:nvPr/>
        </p:nvSpPr>
        <p:spPr bwMode="auto">
          <a:xfrm>
            <a:off x="6086733" y="2501275"/>
            <a:ext cx="2571429" cy="51428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ТЕХНОЛОГИЧЕСКАЯ ИНФРАСТРУКТУРА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kern="1400" spc="-7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ОАО «Технопарк Санкт-Петербурга» (вкл. ЦКР СПб</a:t>
            </a: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), </a:t>
            </a:r>
            <a:r>
              <a:rPr lang="ru-RU" altLang="ru-RU" sz="800" b="1" kern="1400" spc="-7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Северо-Западный центр трансфера технологий и др.</a:t>
            </a:r>
            <a:endParaRPr lang="en-US" altLang="ru-RU" sz="800" b="1" kern="1400" spc="-71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7" name="AutoShape 15"/>
          <p:cNvSpPr>
            <a:spLocks noChangeArrowheads="1"/>
          </p:cNvSpPr>
          <p:nvPr/>
        </p:nvSpPr>
        <p:spPr bwMode="auto">
          <a:xfrm>
            <a:off x="6086733" y="3108938"/>
            <a:ext cx="2571429" cy="514286"/>
          </a:xfrm>
          <a:prstGeom prst="roundRect">
            <a:avLst>
              <a:gd name="adj" fmla="val 16667"/>
            </a:avLst>
          </a:prstGeom>
          <a:solidFill>
            <a:srgbClr val="ECECEC"/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ПРОМЫШЛЕННАЯ ИНФРАСТУКТУРА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37 производственных предприятий</a:t>
            </a:r>
          </a:p>
        </p:txBody>
      </p:sp>
      <p:sp>
        <p:nvSpPr>
          <p:cNvPr id="168" name="AutoShape 14"/>
          <p:cNvSpPr>
            <a:spLocks noChangeArrowheads="1"/>
          </p:cNvSpPr>
          <p:nvPr/>
        </p:nvSpPr>
        <p:spPr bwMode="auto">
          <a:xfrm>
            <a:off x="6086734" y="4394129"/>
            <a:ext cx="2571429" cy="514286"/>
          </a:xfrm>
          <a:prstGeom prst="roundRect">
            <a:avLst>
              <a:gd name="adj" fmla="val 16667"/>
            </a:avLst>
          </a:prstGeom>
          <a:solidFill>
            <a:srgbClr val="ECECEC"/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ФИНАНСОВЫЕ ОРГАНИЗАЦИИ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ОАО «Банк «Санкт-Петербург» и др.</a:t>
            </a:r>
          </a:p>
        </p:txBody>
      </p:sp>
      <p:sp>
        <p:nvSpPr>
          <p:cNvPr id="247" name="AutoShape 14"/>
          <p:cNvSpPr>
            <a:spLocks noChangeArrowheads="1"/>
          </p:cNvSpPr>
          <p:nvPr/>
        </p:nvSpPr>
        <p:spPr bwMode="auto">
          <a:xfrm>
            <a:off x="6071922" y="5093186"/>
            <a:ext cx="2571429" cy="514286"/>
          </a:xfrm>
          <a:prstGeom prst="roundRect">
            <a:avLst>
              <a:gd name="adj" fmla="val 16667"/>
            </a:avLst>
          </a:prstGeom>
          <a:solidFill>
            <a:srgbClr val="ECECEC"/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ВУЗы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СПб ГУТИ, СПб ГТИ, СПбГУ и др.</a:t>
            </a:r>
          </a:p>
        </p:txBody>
      </p:sp>
      <p:cxnSp>
        <p:nvCxnSpPr>
          <p:cNvPr id="115" name="Соединительная линия уступом 114"/>
          <p:cNvCxnSpPr>
            <a:stCxn id="167" idx="3"/>
            <a:endCxn id="166" idx="3"/>
          </p:cNvCxnSpPr>
          <p:nvPr/>
        </p:nvCxnSpPr>
        <p:spPr>
          <a:xfrm flipV="1">
            <a:off x="8658162" y="2758418"/>
            <a:ext cx="12700" cy="607663"/>
          </a:xfrm>
          <a:prstGeom prst="bentConnector3">
            <a:avLst>
              <a:gd name="adj1" fmla="val 1800000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Соединительная линия уступом 128"/>
          <p:cNvCxnSpPr>
            <a:stCxn id="135" idx="2"/>
            <a:endCxn id="247" idx="3"/>
          </p:cNvCxnSpPr>
          <p:nvPr/>
        </p:nvCxnSpPr>
        <p:spPr>
          <a:xfrm rot="5400000" flipH="1" flipV="1">
            <a:off x="6052741" y="3727721"/>
            <a:ext cx="968001" cy="4213218"/>
          </a:xfrm>
          <a:prstGeom prst="bentConnector4">
            <a:avLst>
              <a:gd name="adj1" fmla="val -22721"/>
              <a:gd name="adj2" fmla="val 105899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7"/>
          <p:cNvSpPr>
            <a:spLocks noChangeArrowheads="1"/>
          </p:cNvSpPr>
          <p:nvPr/>
        </p:nvSpPr>
        <p:spPr bwMode="auto">
          <a:xfrm>
            <a:off x="411617" y="5825168"/>
            <a:ext cx="2562889" cy="493163"/>
          </a:xfrm>
          <a:prstGeom prst="rect">
            <a:avLst/>
          </a:prstGeom>
          <a:solidFill>
            <a:srgbClr val="92D050"/>
          </a:solidFill>
          <a:ln w="28575">
            <a:noFill/>
            <a:miter lim="800000"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ПРОЕКТ №1</a:t>
            </a:r>
            <a:endParaRPr lang="en-US" altLang="ru-RU" sz="800" b="1" dirty="0">
              <a:solidFill>
                <a:schemeClr val="bg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5" name="Rectangle 17"/>
          <p:cNvSpPr>
            <a:spLocks noChangeArrowheads="1"/>
          </p:cNvSpPr>
          <p:nvPr/>
        </p:nvSpPr>
        <p:spPr bwMode="auto">
          <a:xfrm>
            <a:off x="3144418" y="5825167"/>
            <a:ext cx="2571429" cy="493163"/>
          </a:xfrm>
          <a:prstGeom prst="rect">
            <a:avLst/>
          </a:prstGeom>
          <a:solidFill>
            <a:srgbClr val="92D050"/>
          </a:solidFill>
          <a:ln w="28575">
            <a:noFill/>
            <a:miter lim="800000"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ПРОЕКТ №2</a:t>
            </a:r>
          </a:p>
        </p:txBody>
      </p:sp>
      <p:sp>
        <p:nvSpPr>
          <p:cNvPr id="136" name="Rectangle 17"/>
          <p:cNvSpPr>
            <a:spLocks noChangeArrowheads="1"/>
          </p:cNvSpPr>
          <p:nvPr/>
        </p:nvSpPr>
        <p:spPr bwMode="auto">
          <a:xfrm>
            <a:off x="6049998" y="5834659"/>
            <a:ext cx="2571429" cy="493163"/>
          </a:xfrm>
          <a:prstGeom prst="rect">
            <a:avLst/>
          </a:prstGeom>
          <a:solidFill>
            <a:srgbClr val="92D050"/>
          </a:solidFill>
          <a:ln w="28575">
            <a:noFill/>
            <a:miter lim="800000"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ПРОЕКТ №…</a:t>
            </a:r>
          </a:p>
        </p:txBody>
      </p:sp>
      <p:sp>
        <p:nvSpPr>
          <p:cNvPr id="427" name="Rectangle 17"/>
          <p:cNvSpPr>
            <a:spLocks noChangeArrowheads="1"/>
          </p:cNvSpPr>
          <p:nvPr/>
        </p:nvSpPr>
        <p:spPr bwMode="auto">
          <a:xfrm>
            <a:off x="3164360" y="2269071"/>
            <a:ext cx="2571429" cy="25714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ПРОМЫШЛЕННЫЙ КЛАСТЕР</a:t>
            </a:r>
          </a:p>
        </p:txBody>
      </p:sp>
      <p:cxnSp>
        <p:nvCxnSpPr>
          <p:cNvPr id="672" name="Соединительная линия уступом 671"/>
          <p:cNvCxnSpPr>
            <a:stCxn id="7" idx="2"/>
            <a:endCxn id="10" idx="0"/>
          </p:cNvCxnSpPr>
          <p:nvPr/>
        </p:nvCxnSpPr>
        <p:spPr>
          <a:xfrm rot="5400000">
            <a:off x="1134162" y="3578085"/>
            <a:ext cx="1112875" cy="492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utoShape 15"/>
          <p:cNvSpPr>
            <a:spLocks noChangeArrowheads="1"/>
          </p:cNvSpPr>
          <p:nvPr/>
        </p:nvSpPr>
        <p:spPr bwMode="auto">
          <a:xfrm>
            <a:off x="6067857" y="3762071"/>
            <a:ext cx="2571429" cy="514286"/>
          </a:xfrm>
          <a:prstGeom prst="roundRect">
            <a:avLst>
              <a:gd name="adj" fmla="val 16667"/>
            </a:avLst>
          </a:prstGeom>
          <a:solidFill>
            <a:srgbClr val="ECECEC"/>
          </a:solidFill>
          <a:ln w="28575">
            <a:noFill/>
            <a:round/>
            <a:headEnd/>
            <a:tailEnd/>
          </a:ln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НЕКОММЕРЧЕСКИЕ ОРГАНИЗАЦИИ</a:t>
            </a:r>
          </a:p>
          <a:p>
            <a:pPr algn="ctr" defTabSz="65306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b="1" dirty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СПП СПб, НО ФПИ и др.</a:t>
            </a:r>
          </a:p>
        </p:txBody>
      </p:sp>
      <p:cxnSp>
        <p:nvCxnSpPr>
          <p:cNvPr id="55" name="Соединительная линия уступом 589"/>
          <p:cNvCxnSpPr>
            <a:stCxn id="8" idx="0"/>
            <a:endCxn id="65" idx="2"/>
          </p:cNvCxnSpPr>
          <p:nvPr/>
        </p:nvCxnSpPr>
        <p:spPr>
          <a:xfrm flipV="1">
            <a:off x="4445538" y="3019777"/>
            <a:ext cx="0" cy="1116946"/>
          </a:xfrm>
          <a:prstGeom prst="straightConnector1">
            <a:avLst/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89"/>
          <p:cNvCxnSpPr>
            <a:stCxn id="13" idx="0"/>
            <a:endCxn id="8" idx="2"/>
          </p:cNvCxnSpPr>
          <p:nvPr/>
        </p:nvCxnSpPr>
        <p:spPr>
          <a:xfrm flipV="1">
            <a:off x="4445538" y="4651009"/>
            <a:ext cx="0" cy="795639"/>
          </a:xfrm>
          <a:prstGeom prst="straightConnector1">
            <a:avLst/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589"/>
          <p:cNvCxnSpPr>
            <a:stCxn id="6" idx="0"/>
            <a:endCxn id="10" idx="2"/>
          </p:cNvCxnSpPr>
          <p:nvPr/>
        </p:nvCxnSpPr>
        <p:spPr>
          <a:xfrm flipH="1" flipV="1">
            <a:off x="1688136" y="4651272"/>
            <a:ext cx="4926" cy="182750"/>
          </a:xfrm>
          <a:prstGeom prst="straightConnector1">
            <a:avLst/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135" idx="0"/>
            <a:endCxn id="136" idx="0"/>
          </p:cNvCxnSpPr>
          <p:nvPr/>
        </p:nvCxnSpPr>
        <p:spPr>
          <a:xfrm rot="16200000" flipH="1">
            <a:off x="5878177" y="4377123"/>
            <a:ext cx="9492" cy="2905580"/>
          </a:xfrm>
          <a:prstGeom prst="bentConnector3">
            <a:avLst>
              <a:gd name="adj1" fmla="val -1943226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>
            <a:stCxn id="6" idx="2"/>
            <a:endCxn id="135" idx="0"/>
          </p:cNvCxnSpPr>
          <p:nvPr/>
        </p:nvCxnSpPr>
        <p:spPr>
          <a:xfrm rot="16200000" flipH="1">
            <a:off x="2823168" y="4218202"/>
            <a:ext cx="476859" cy="2737071"/>
          </a:xfrm>
          <a:prstGeom prst="bentConnector3">
            <a:avLst>
              <a:gd name="adj1" fmla="val 61436"/>
            </a:avLst>
          </a:prstGeom>
          <a:ln w="12700">
            <a:solidFill>
              <a:schemeClr val="accent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589"/>
          <p:cNvCxnSpPr>
            <a:stCxn id="134" idx="0"/>
            <a:endCxn id="6" idx="2"/>
          </p:cNvCxnSpPr>
          <p:nvPr/>
        </p:nvCxnSpPr>
        <p:spPr>
          <a:xfrm flipV="1">
            <a:off x="1693061" y="5348308"/>
            <a:ext cx="0" cy="476860"/>
          </a:xfrm>
          <a:prstGeom prst="straightConnector1">
            <a:avLst/>
          </a:prstGeom>
          <a:ln w="12700">
            <a:solidFill>
              <a:schemeClr val="accent1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3"/>
            <a:endCxn id="8" idx="1"/>
          </p:cNvCxnSpPr>
          <p:nvPr/>
        </p:nvCxnSpPr>
        <p:spPr>
          <a:xfrm flipV="1">
            <a:off x="2973850" y="4393866"/>
            <a:ext cx="185973" cy="26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589"/>
          <p:cNvCxnSpPr/>
          <p:nvPr/>
        </p:nvCxnSpPr>
        <p:spPr>
          <a:xfrm flipV="1">
            <a:off x="3491880" y="2274626"/>
            <a:ext cx="0" cy="240538"/>
          </a:xfrm>
          <a:prstGeom prst="straightConnector1">
            <a:avLst/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589"/>
          <p:cNvCxnSpPr/>
          <p:nvPr/>
        </p:nvCxnSpPr>
        <p:spPr>
          <a:xfrm flipV="1">
            <a:off x="6372200" y="2273016"/>
            <a:ext cx="0" cy="228259"/>
          </a:xfrm>
          <a:prstGeom prst="straightConnector1">
            <a:avLst/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167" idx="3"/>
            <a:endCxn id="41" idx="3"/>
          </p:cNvCxnSpPr>
          <p:nvPr/>
        </p:nvCxnSpPr>
        <p:spPr>
          <a:xfrm flipH="1">
            <a:off x="8639286" y="3366081"/>
            <a:ext cx="18876" cy="653133"/>
          </a:xfrm>
          <a:prstGeom prst="bentConnector3">
            <a:avLst>
              <a:gd name="adj1" fmla="val -1211062"/>
            </a:avLst>
          </a:prstGeom>
          <a:ln w="12700">
            <a:solidFill>
              <a:schemeClr val="accent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3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5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16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E36C09"/>
      </a:accent1>
      <a:accent2>
        <a:srgbClr val="F79646"/>
      </a:accent2>
      <a:accent3>
        <a:srgbClr val="E36C09"/>
      </a:accent3>
      <a:accent4>
        <a:srgbClr val="F79646"/>
      </a:accent4>
      <a:accent5>
        <a:srgbClr val="E36C09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PPT08_EN 2">
      <a:dk1>
        <a:srgbClr val="000000"/>
      </a:dk1>
      <a:lt1>
        <a:srgbClr val="FFFFFF"/>
      </a:lt1>
      <a:dk2>
        <a:srgbClr val="000000"/>
      </a:dk2>
      <a:lt2>
        <a:srgbClr val="626469"/>
      </a:lt2>
      <a:accent1>
        <a:srgbClr val="009530"/>
      </a:accent1>
      <a:accent2>
        <a:srgbClr val="B10043"/>
      </a:accent2>
      <a:accent3>
        <a:srgbClr val="FFFFFF"/>
      </a:accent3>
      <a:accent4>
        <a:srgbClr val="000000"/>
      </a:accent4>
      <a:accent5>
        <a:srgbClr val="AAC8AD"/>
      </a:accent5>
      <a:accent6>
        <a:srgbClr val="A0003C"/>
      </a:accent6>
      <a:hlink>
        <a:srgbClr val="42B4E6"/>
      </a:hlink>
      <a:folHlink>
        <a:srgbClr val="4FA600"/>
      </a:folHlink>
    </a:clrScheme>
    <a:fontScheme name="PPT08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>
          <a:solidFill>
            <a:srgbClr val="EAEAEA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9FA0A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err="1" smtClean="0"/>
        </a:defPPr>
      </a:lstStyle>
    </a:txDef>
  </a:objectDefaults>
  <a:extraClrSchemeLst>
    <a:extraClrScheme>
      <a:clrScheme name="PPT08_EN 1">
        <a:dk1>
          <a:srgbClr val="FFFFFF"/>
        </a:dk1>
        <a:lt1>
          <a:srgbClr val="FFFFFF"/>
        </a:lt1>
        <a:dk2>
          <a:srgbClr val="B10043"/>
        </a:dk2>
        <a:lt2>
          <a:srgbClr val="FFFFFF"/>
        </a:lt2>
        <a:accent1>
          <a:srgbClr val="FFFFFF"/>
        </a:accent1>
        <a:accent2>
          <a:srgbClr val="B10043"/>
        </a:accent2>
        <a:accent3>
          <a:srgbClr val="D5AAB0"/>
        </a:accent3>
        <a:accent4>
          <a:srgbClr val="DADADA"/>
        </a:accent4>
        <a:accent5>
          <a:srgbClr val="FFFFFF"/>
        </a:accent5>
        <a:accent6>
          <a:srgbClr val="A0003C"/>
        </a:accent6>
        <a:hlink>
          <a:srgbClr val="42B4E6"/>
        </a:hlink>
        <a:folHlink>
          <a:srgbClr val="9FA0A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08_EN 2">
        <a:dk1>
          <a:srgbClr val="000000"/>
        </a:dk1>
        <a:lt1>
          <a:srgbClr val="FFFFFF"/>
        </a:lt1>
        <a:dk2>
          <a:srgbClr val="000000"/>
        </a:dk2>
        <a:lt2>
          <a:srgbClr val="626469"/>
        </a:lt2>
        <a:accent1>
          <a:srgbClr val="009530"/>
        </a:accent1>
        <a:accent2>
          <a:srgbClr val="B10043"/>
        </a:accent2>
        <a:accent3>
          <a:srgbClr val="FFFFFF"/>
        </a:accent3>
        <a:accent4>
          <a:srgbClr val="000000"/>
        </a:accent4>
        <a:accent5>
          <a:srgbClr val="AAC8AD"/>
        </a:accent5>
        <a:accent6>
          <a:srgbClr val="A0003C"/>
        </a:accent6>
        <a:hlink>
          <a:srgbClr val="42B4E6"/>
        </a:hlink>
        <a:folHlink>
          <a:srgbClr val="4FA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08_EN 3">
        <a:dk1>
          <a:srgbClr val="FFFFFF"/>
        </a:dk1>
        <a:lt1>
          <a:srgbClr val="FFFFFF"/>
        </a:lt1>
        <a:dk2>
          <a:srgbClr val="42B4E6"/>
        </a:dk2>
        <a:lt2>
          <a:srgbClr val="FFFFFF"/>
        </a:lt2>
        <a:accent1>
          <a:srgbClr val="FFFFFF"/>
        </a:accent1>
        <a:accent2>
          <a:srgbClr val="B10043"/>
        </a:accent2>
        <a:accent3>
          <a:srgbClr val="B0D6F0"/>
        </a:accent3>
        <a:accent4>
          <a:srgbClr val="DADADA"/>
        </a:accent4>
        <a:accent5>
          <a:srgbClr val="FFFFFF"/>
        </a:accent5>
        <a:accent6>
          <a:srgbClr val="A0003C"/>
        </a:accent6>
        <a:hlink>
          <a:srgbClr val="42B4E6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08_EN 4">
        <a:dk1>
          <a:srgbClr val="FFFFFF"/>
        </a:dk1>
        <a:lt1>
          <a:srgbClr val="FFFFFF"/>
        </a:lt1>
        <a:dk2>
          <a:srgbClr val="4FA60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B2D0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08_EN 5">
        <a:dk1>
          <a:srgbClr val="FFFFFF"/>
        </a:dk1>
        <a:lt1>
          <a:srgbClr val="FFFFFF"/>
        </a:lt1>
        <a:dk2>
          <a:srgbClr val="00953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AC8AD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PT08_EN 4">
    <a:dk1>
      <a:srgbClr val="FFFFFF"/>
    </a:dk1>
    <a:lt1>
      <a:srgbClr val="FFFFFF"/>
    </a:lt1>
    <a:dk2>
      <a:srgbClr val="4FA600"/>
    </a:dk2>
    <a:lt2>
      <a:srgbClr val="FFFFFF"/>
    </a:lt2>
    <a:accent1>
      <a:srgbClr val="FFFFFF"/>
    </a:accent1>
    <a:accent2>
      <a:srgbClr val="FFFFFF"/>
    </a:accent2>
    <a:accent3>
      <a:srgbClr val="B2D0AA"/>
    </a:accent3>
    <a:accent4>
      <a:srgbClr val="DADADA"/>
    </a:accent4>
    <a:accent5>
      <a:srgbClr val="FFFFFF"/>
    </a:accent5>
    <a:accent6>
      <a:srgbClr val="E7E7E7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5434</TotalTime>
  <Words>440</Words>
  <Application>Microsoft Office PowerPoint</Application>
  <PresentationFormat>Экран (4:3)</PresentationFormat>
  <Paragraphs>128</Paragraphs>
  <Slides>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Соседство</vt:lpstr>
      <vt:lpstr>blank</vt:lpstr>
      <vt:lpstr>think-cell Slide</vt:lpstr>
      <vt:lpstr>Функциональная карта промышленного кластера  «Композитный кластер Санкт-Петербурга»</vt:lpstr>
      <vt:lpstr>Функциональная карта промышленного кластера  «Композитный кластер Санкт-Петербурга»</vt:lpstr>
      <vt:lpstr>Презентация PowerPoint</vt:lpstr>
    </vt:vector>
  </TitlesOfParts>
  <Company>Панацея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кластеризации промышленности</dc:title>
  <dc:creator>Терновая ВВ</dc:creator>
  <cp:lastModifiedBy>ТВВ</cp:lastModifiedBy>
  <cp:revision>1317</cp:revision>
  <cp:lastPrinted>2015-09-21T19:17:00Z</cp:lastPrinted>
  <dcterms:created xsi:type="dcterms:W3CDTF">2013-10-17T15:25:18Z</dcterms:created>
  <dcterms:modified xsi:type="dcterms:W3CDTF">2015-09-21T19:17:42Z</dcterms:modified>
</cp:coreProperties>
</file>